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1" r:id="rId2"/>
    <p:sldId id="274" r:id="rId3"/>
    <p:sldId id="258" r:id="rId4"/>
    <p:sldId id="260" r:id="rId5"/>
    <p:sldId id="275" r:id="rId6"/>
    <p:sldId id="267" r:id="rId7"/>
    <p:sldId id="278" r:id="rId8"/>
    <p:sldId id="280" r:id="rId9"/>
    <p:sldId id="276" r:id="rId10"/>
    <p:sldId id="279" r:id="rId11"/>
  </p:sldIdLst>
  <p:sldSz cx="12801600" cy="9601200" type="A3"/>
  <p:notesSz cx="6797675" cy="9926638"/>
  <p:defaultTextStyle>
    <a:defPPr>
      <a:defRPr lang="ko-KR"/>
    </a:defPPr>
    <a:lvl1pPr marL="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1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00FF"/>
    <a:srgbClr val="999999"/>
    <a:srgbClr val="CCCCCC"/>
    <a:srgbClr val="CCCC99"/>
    <a:srgbClr val="D2D1A2"/>
    <a:srgbClr val="E1E0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84" autoAdjust="0"/>
    <p:restoredTop sz="94660"/>
  </p:normalViewPr>
  <p:slideViewPr>
    <p:cSldViewPr>
      <p:cViewPr>
        <p:scale>
          <a:sx n="50" d="100"/>
          <a:sy n="50" d="100"/>
        </p:scale>
        <p:origin x="-1128" y="-798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CECE2542-CAA5-48B5-B894-2ED2FF63FAB3}" type="datetimeFigureOut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A06413E5-3FB0-4ACC-AD6F-8AAF6C3D1B31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D13D0838-6612-4948-9A16-3E9C1D8E4F43}" type="datetimeFigureOut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8" rIns="91436" bIns="45718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C9F35F25-485E-4FC6-8357-9DD44184E96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1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299C1-5BE3-4130-B921-34B23452D627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2B6B4F-F27D-4CF2-9CFE-E7E37D7B3CED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0CEC5-CF3F-45FC-9554-071E26F26719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C6882-D39B-4746-AC2D-C5887FE81877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838E3-6D8B-4991-8BF8-E4E840760F21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18C0-16A2-4E6A-ACA0-C51C761C812D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89A5A-7C70-4AD1-B658-1E95844C32DA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11D24-CC81-42FB-837F-3CD49985F1BB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B942-EB4C-4036-85F3-BB4DB540F765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84B-67F8-4CFF-91E7-598E540448D1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4CE1-D574-45A5-BCA7-4155FF0C7653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2734-5E52-4B0A-A8B5-E9D086D1FF95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0BD9-1D06-4A28-A819-50BA1169910D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AE135-FEEE-4109-A66E-0702FE7A3F07}" type="datetime1">
              <a:rPr lang="ko-KR" altLang="en-US" smtClean="0"/>
              <a:pPr/>
              <a:t>2012-05-11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5A9AB-01AB-4193-9F1A-6CEEB7DA71F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7" name="Picture 2" descr="C:\Documents and Settings\Administrator\바탕 화면\국ㆍ영문 상하조합 가로형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960813" y="5900746"/>
            <a:ext cx="2740818" cy="356793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280160" rtl="0" eaLnBrk="1" latinLnBrk="1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1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1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1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1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1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21" y="700059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15853" y="867670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현지조사 개요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(4.30~5.11)</a:t>
            </a:r>
            <a:endParaRPr lang="ko-KR" altLang="en-US" sz="3900" kern="0" dirty="0" smtClean="0">
              <a:solidFill>
                <a:srgbClr val="000066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/>
          </p:cNvGraphicFramePr>
          <p:nvPr/>
        </p:nvGraphicFramePr>
        <p:xfrm>
          <a:off x="700048" y="2196877"/>
          <a:ext cx="11361459" cy="635959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700356"/>
                <a:gridCol w="1400185"/>
                <a:gridCol w="7260918"/>
              </a:tblGrid>
              <a:tr h="10599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방문목적</a:t>
                      </a:r>
                      <a:endParaRPr lang="ko-KR" altLang="en-US" sz="28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방문일</a:t>
                      </a:r>
                      <a:endParaRPr lang="ko-KR" altLang="en-US" sz="28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방문 기관 </a:t>
                      </a:r>
                      <a:endParaRPr lang="ko-KR" altLang="en-US" sz="28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0599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발생경위 확인</a:t>
                      </a: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5.1</a:t>
                      </a:r>
                      <a:endParaRPr lang="ko-KR" altLang="en-US" sz="280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미 농무부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동식물검역청  본부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)</a:t>
                      </a:r>
                      <a:endParaRPr lang="ko-KR" altLang="en-US" sz="2800" dirty="0" smtClean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0599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BSE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양성소 </a:t>
                      </a:r>
                      <a:endParaRPr lang="en-US" altLang="ko-KR" sz="2800" baseline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연령 확인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5.1 ~</a:t>
                      </a:r>
                    </a:p>
                    <a:p>
                      <a:pPr algn="r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   5.2</a:t>
                      </a:r>
                      <a:endParaRPr lang="ko-KR" altLang="en-US" sz="280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미 </a:t>
                      </a:r>
                      <a:r>
                        <a:rPr lang="ko-KR" altLang="en-US" sz="2800" dirty="0" err="1" smtClean="0">
                          <a:latin typeface="HY견고딕" pitchFamily="18" charset="-127"/>
                          <a:ea typeface="HY견고딕" pitchFamily="18" charset="-127"/>
                        </a:rPr>
                        <a:t>농무부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(5.1), </a:t>
                      </a:r>
                      <a:r>
                        <a:rPr lang="ko-KR" altLang="en-US" sz="2800" spc="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미 국립수의연구소</a:t>
                      </a:r>
                      <a:r>
                        <a:rPr lang="en-US" altLang="ko-KR" sz="2500" spc="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(5.2)</a:t>
                      </a:r>
                      <a:endParaRPr lang="ko-KR" altLang="en-US" sz="2800" dirty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0599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식품체인 </a:t>
                      </a:r>
                      <a:endParaRPr lang="en-US" altLang="ko-KR" sz="280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미반입 확인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5.3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렌더링 시설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(Baker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Commodities Inc)</a:t>
                      </a:r>
                      <a:endParaRPr lang="ko-KR" altLang="en-US" sz="2800" dirty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0599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비정형 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BSE </a:t>
                      </a: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검사결과</a:t>
                      </a: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5.2 </a:t>
                      </a:r>
                      <a:r>
                        <a:rPr lang="ko-KR" altLang="en-US" sz="2200" dirty="0" smtClean="0">
                          <a:latin typeface="HY견고딕" pitchFamily="18" charset="-127"/>
                          <a:ea typeface="HY견고딕" pitchFamily="18" charset="-127"/>
                        </a:rPr>
                        <a:t>및</a:t>
                      </a:r>
                      <a:endParaRPr lang="en-US" altLang="ko-KR" sz="220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r" latinLnBrk="1"/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5.7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미 국립수의연구소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(5.2), </a:t>
                      </a: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지역실험실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(5.7)</a:t>
                      </a:r>
                      <a:endParaRPr lang="ko-KR" altLang="en-US" sz="2800" dirty="0" smtClean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059932">
                <a:tc>
                  <a:txBody>
                    <a:bodyPr/>
                    <a:lstStyle/>
                    <a:p>
                      <a:pPr marL="0" marR="0" indent="0" algn="ctr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쇠고기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위생</a:t>
                      </a:r>
                      <a:endParaRPr lang="en-US" altLang="ko-KR" sz="2800" baseline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marL="0" marR="0" indent="0" algn="ctr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관리 실태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5.4 ~</a:t>
                      </a:r>
                    </a:p>
                    <a:p>
                      <a:pPr marL="0" marR="0" indent="0" algn="r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5.9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농장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도축장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, 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사료공장 등</a:t>
                      </a:r>
                      <a:endParaRPr lang="ko-KR" altLang="en-US" sz="2800" dirty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21" y="500032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15853" y="667643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5-4)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쇠고기 위생관리 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농장 방역관리 </a:t>
            </a:r>
          </a:p>
        </p:txBody>
      </p:sp>
      <p:grpSp>
        <p:nvGrpSpPr>
          <p:cNvPr id="2" name="그룹 3"/>
          <p:cNvGrpSpPr/>
          <p:nvPr/>
        </p:nvGrpSpPr>
        <p:grpSpPr>
          <a:xfrm>
            <a:off x="560029" y="2100243"/>
            <a:ext cx="11701546" cy="3400450"/>
            <a:chOff x="952581" y="1549828"/>
            <a:chExt cx="3969026" cy="4203619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952581" y="1549828"/>
              <a:ext cx="3969026" cy="4203619"/>
              <a:chOff x="124" y="1260"/>
              <a:chExt cx="2699" cy="2808"/>
            </a:xfrm>
          </p:grpSpPr>
          <p:pic>
            <p:nvPicPr>
              <p:cNvPr id="7" name="Picture 80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8031"/>
              <a:stretch>
                <a:fillRect/>
              </a:stretch>
            </p:blipFill>
            <p:spPr bwMode="auto">
              <a:xfrm>
                <a:off x="124" y="2634"/>
                <a:ext cx="2699" cy="1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81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11714"/>
              <a:stretch>
                <a:fillRect/>
              </a:stretch>
            </p:blipFill>
            <p:spPr bwMode="auto">
              <a:xfrm>
                <a:off x="124" y="1260"/>
                <a:ext cx="2699" cy="1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" name="AutoShape 82"/>
            <p:cNvSpPr>
              <a:spLocks noChangeArrowheads="1"/>
            </p:cNvSpPr>
            <p:nvPr/>
          </p:nvSpPr>
          <p:spPr bwMode="auto">
            <a:xfrm>
              <a:off x="1069131" y="1705520"/>
              <a:ext cx="3729327" cy="3931161"/>
            </a:xfrm>
            <a:prstGeom prst="roundRect">
              <a:avLst>
                <a:gd name="adj" fmla="val 1440"/>
              </a:avLst>
            </a:prstGeom>
            <a:solidFill>
              <a:srgbClr val="F2F2F2">
                <a:alpha val="10196"/>
              </a:srgbClr>
            </a:solidFill>
            <a:ln w="12700" algn="ctr">
              <a:solidFill>
                <a:srgbClr val="34669E"/>
              </a:solidFill>
              <a:round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dirty="0"/>
            </a:p>
          </p:txBody>
        </p:sp>
      </p:grpSp>
      <p:sp>
        <p:nvSpPr>
          <p:cNvPr id="19" name="Text Box 38"/>
          <p:cNvSpPr txBox="1">
            <a:spLocks noChangeArrowheads="1"/>
          </p:cNvSpPr>
          <p:nvPr/>
        </p:nvSpPr>
        <p:spPr bwMode="auto">
          <a:xfrm>
            <a:off x="1400140" y="3057089"/>
            <a:ext cx="9801294" cy="2014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840"/>
              </a:spcBef>
            </a:pP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비육우 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95,000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두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자체 제조사료 사용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동물 육골분 비사용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lnSpc>
                <a:spcPct val="130000"/>
              </a:lnSpc>
              <a:spcBef>
                <a:spcPts val="840"/>
              </a:spcBef>
            </a:pP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송아지 입식 시 자체 귀표 부착하여 이력관리</a:t>
            </a:r>
            <a:endParaRPr lang="en-US" altLang="ko-KR" sz="2800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  <a:spcBef>
                <a:spcPts val="840"/>
              </a:spcBef>
            </a:pP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폐사축 발생시 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30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개월 이상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미만 표시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 렌더링 시설로 이송 </a:t>
            </a:r>
            <a:endParaRPr lang="en-US" altLang="ko-KR" sz="2800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1062281" y="3300402"/>
            <a:ext cx="23784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grpSp>
        <p:nvGrpSpPr>
          <p:cNvPr id="4" name="그룹 31"/>
          <p:cNvGrpSpPr/>
          <p:nvPr/>
        </p:nvGrpSpPr>
        <p:grpSpPr>
          <a:xfrm>
            <a:off x="600035" y="6157922"/>
            <a:ext cx="11701544" cy="3100409"/>
            <a:chOff x="952581" y="1549828"/>
            <a:chExt cx="3969026" cy="4203619"/>
          </a:xfrm>
        </p:grpSpPr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952581" y="1549828"/>
              <a:ext cx="3969026" cy="4203619"/>
              <a:chOff x="124" y="1260"/>
              <a:chExt cx="2699" cy="2808"/>
            </a:xfrm>
          </p:grpSpPr>
          <p:pic>
            <p:nvPicPr>
              <p:cNvPr id="28" name="Picture 80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8031"/>
              <a:stretch>
                <a:fillRect/>
              </a:stretch>
            </p:blipFill>
            <p:spPr bwMode="auto">
              <a:xfrm>
                <a:off x="124" y="2634"/>
                <a:ext cx="2699" cy="1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81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11714"/>
              <a:stretch>
                <a:fillRect/>
              </a:stretch>
            </p:blipFill>
            <p:spPr bwMode="auto">
              <a:xfrm>
                <a:off x="124" y="1260"/>
                <a:ext cx="2699" cy="1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7" name="AutoShape 82"/>
            <p:cNvSpPr>
              <a:spLocks noChangeArrowheads="1"/>
            </p:cNvSpPr>
            <p:nvPr/>
          </p:nvSpPr>
          <p:spPr bwMode="auto">
            <a:xfrm>
              <a:off x="1069131" y="1660607"/>
              <a:ext cx="3729327" cy="3976073"/>
            </a:xfrm>
            <a:prstGeom prst="roundRect">
              <a:avLst>
                <a:gd name="adj" fmla="val 1440"/>
              </a:avLst>
            </a:prstGeom>
            <a:solidFill>
              <a:srgbClr val="F2F2F2">
                <a:alpha val="10196"/>
              </a:srgbClr>
            </a:solidFill>
            <a:ln w="12700" algn="ctr">
              <a:solidFill>
                <a:schemeClr val="accent5">
                  <a:lumMod val="60000"/>
                  <a:lumOff val="40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dirty="0"/>
            </a:p>
          </p:txBody>
        </p:sp>
      </p:grpSp>
      <p:pic>
        <p:nvPicPr>
          <p:cNvPr id="30" name="Picture 2" descr="C:\Documents and Settings\Administrator\바탕 화면\그림3 co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21" y="5800732"/>
            <a:ext cx="7100937" cy="1600211"/>
          </a:xfrm>
          <a:prstGeom prst="rect">
            <a:avLst/>
          </a:prstGeom>
          <a:noFill/>
        </p:spPr>
      </p:pic>
      <p:sp>
        <p:nvSpPr>
          <p:cNvPr id="31" name="직사각형 30"/>
          <p:cNvSpPr/>
          <p:nvPr/>
        </p:nvSpPr>
        <p:spPr>
          <a:xfrm>
            <a:off x="1000087" y="6260794"/>
            <a:ext cx="5800766" cy="664797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0" latinLnBrk="0" hangingPunct="0">
              <a:lnSpc>
                <a:spcPct val="120000"/>
              </a:lnSpc>
              <a:defRPr/>
            </a:pPr>
            <a:r>
              <a:rPr lang="en-US" altLang="ko-KR" sz="29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Hilmar Jerseys Ranch(5.5)</a:t>
            </a:r>
            <a:endParaRPr lang="ko-KR" altLang="en-US" sz="2900" dirty="0" smtClean="0">
              <a:solidFill>
                <a:schemeClr val="bg1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1400140" y="7114241"/>
            <a:ext cx="10701412" cy="2174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젖소 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2,900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두 사육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동물성 단백질 소 사료로 사용 않음</a:t>
            </a:r>
            <a:endParaRPr lang="en-US" altLang="ko-KR" sz="2800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  <a:spcBef>
                <a:spcPts val="840"/>
              </a:spcBef>
            </a:pP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개체이력추적시스템 에 따라 미 농무부에 등록된 농장</a:t>
            </a:r>
            <a:endParaRPr lang="en-US" altLang="ko-KR" sz="2800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  <a:spcBef>
                <a:spcPts val="840"/>
              </a:spcBef>
            </a:pP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-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소의 발목에 전자 칩 삽입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백신접종 및 진료기록 등 관리</a:t>
            </a:r>
            <a:endParaRPr lang="en-US" altLang="ko-KR" sz="800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800" kern="10" spc="-112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3" name="타원 42"/>
          <p:cNvSpPr/>
          <p:nvPr/>
        </p:nvSpPr>
        <p:spPr>
          <a:xfrm>
            <a:off x="1200114" y="7386656"/>
            <a:ext cx="20002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sp>
        <p:nvSpPr>
          <p:cNvPr id="44" name="타원 43"/>
          <p:cNvSpPr/>
          <p:nvPr/>
        </p:nvSpPr>
        <p:spPr>
          <a:xfrm flipV="1">
            <a:off x="1200114" y="8014359"/>
            <a:ext cx="20002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pic>
        <p:nvPicPr>
          <p:cNvPr id="46" name="Picture 2" descr="C:\Documents and Settings\Administrator\바탕 화면\그림3 co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061" y="1800204"/>
            <a:ext cx="6100762" cy="1500198"/>
          </a:xfrm>
          <a:prstGeom prst="rect">
            <a:avLst/>
          </a:prstGeom>
          <a:noFill/>
        </p:spPr>
      </p:pic>
      <p:sp>
        <p:nvSpPr>
          <p:cNvPr id="47" name="직사각형 46"/>
          <p:cNvSpPr/>
          <p:nvPr/>
        </p:nvSpPr>
        <p:spPr>
          <a:xfrm>
            <a:off x="1000087" y="2200257"/>
            <a:ext cx="5194638" cy="664797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0" latinLnBrk="0" hangingPunct="0">
              <a:lnSpc>
                <a:spcPct val="120000"/>
              </a:lnSpc>
              <a:defRPr/>
            </a:pPr>
            <a:r>
              <a:rPr lang="en-US" altLang="ko-KR" sz="29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Harris Ranch(5.4)</a:t>
            </a:r>
            <a:endParaRPr lang="ko-KR" altLang="en-US" sz="2900" dirty="0" smtClean="0">
              <a:solidFill>
                <a:schemeClr val="bg1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1062281" y="4000495"/>
            <a:ext cx="23784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sp>
        <p:nvSpPr>
          <p:cNvPr id="25" name="타원 24"/>
          <p:cNvSpPr/>
          <p:nvPr/>
        </p:nvSpPr>
        <p:spPr>
          <a:xfrm>
            <a:off x="1062281" y="4600574"/>
            <a:ext cx="23784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10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I:\VIP\이미지\bak_03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6670" y="0"/>
            <a:ext cx="12828270" cy="9627870"/>
          </a:xfrm>
          <a:prstGeom prst="rect">
            <a:avLst/>
          </a:prstGeom>
          <a:noFill/>
        </p:spPr>
      </p:pic>
      <p:pic>
        <p:nvPicPr>
          <p:cNvPr id="18" name="Picture 2" descr="C:\Documents and Settings\Administrator\바탕 화면\국ㆍ영문 상하조합 가로형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60814" y="5933289"/>
            <a:ext cx="2740818" cy="3567932"/>
          </a:xfrm>
          <a:prstGeom prst="rect">
            <a:avLst/>
          </a:prstGeom>
          <a:noFill/>
        </p:spPr>
      </p:pic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757198" y="3200389"/>
            <a:ext cx="11598495" cy="5200686"/>
            <a:chOff x="3720" y="1435"/>
            <a:chExt cx="1794" cy="780"/>
          </a:xfrm>
        </p:grpSpPr>
        <p:sp>
          <p:nvSpPr>
            <p:cNvPr id="11" name="AutoShape 28"/>
            <p:cNvSpPr>
              <a:spLocks noChangeArrowheads="1"/>
            </p:cNvSpPr>
            <p:nvPr/>
          </p:nvSpPr>
          <p:spPr bwMode="auto">
            <a:xfrm>
              <a:off x="3723" y="1435"/>
              <a:ext cx="1776" cy="6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FFFF">
                    <a:alpha val="39998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dirty="0"/>
            </a:p>
          </p:txBody>
        </p:sp>
        <p:sp>
          <p:nvSpPr>
            <p:cNvPr id="12" name="AutoShape 30"/>
            <p:cNvSpPr>
              <a:spLocks noChangeArrowheads="1"/>
            </p:cNvSpPr>
            <p:nvPr/>
          </p:nvSpPr>
          <p:spPr bwMode="auto">
            <a:xfrm>
              <a:off x="3720" y="1435"/>
              <a:ext cx="1794" cy="780"/>
            </a:xfrm>
            <a:prstGeom prst="roundRect">
              <a:avLst>
                <a:gd name="adj" fmla="val 3787"/>
              </a:avLst>
            </a:prstGeom>
            <a:gradFill rotWithShape="1">
              <a:gsLst>
                <a:gs pos="0">
                  <a:srgbClr val="F2F2F2">
                    <a:alpha val="10000"/>
                  </a:srgbClr>
                </a:gs>
                <a:gs pos="100000">
                  <a:srgbClr val="F2F2F2">
                    <a:gamma/>
                    <a:shade val="79216"/>
                    <a:invGamma/>
                    <a:alpha val="20000"/>
                  </a:srgbClr>
                </a:gs>
              </a:gsLst>
              <a:lin ang="2700000" scaled="1"/>
            </a:gradFill>
            <a:ln w="9525" algn="ctr">
              <a:solidFill>
                <a:srgbClr val="808080"/>
              </a:solidFill>
              <a:round/>
              <a:headEnd/>
              <a:tailEnd/>
            </a:ln>
            <a:effectLst>
              <a:outerShdw dist="25400" dir="54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ko-KR" altLang="en-US" dirty="0"/>
            </a:p>
          </p:txBody>
        </p:sp>
      </p:grpSp>
      <p:pic>
        <p:nvPicPr>
          <p:cNvPr id="8" name="Picture 4" descr="046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253" r="1635"/>
          <a:stretch>
            <a:fillRect/>
          </a:stretch>
        </p:blipFill>
        <p:spPr bwMode="auto">
          <a:xfrm>
            <a:off x="0" y="767529"/>
            <a:ext cx="12801600" cy="196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1" y="1300138"/>
            <a:ext cx="12801599" cy="1015663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lnSpc>
                <a:spcPct val="120000"/>
              </a:lnSpc>
              <a:defRPr/>
            </a:pPr>
            <a:r>
              <a:rPr lang="ko-KR" altLang="en-US" sz="4800" dirty="0" smtClean="0">
                <a:solidFill>
                  <a:srgbClr val="0000FF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현지조사결과 요약</a:t>
            </a:r>
          </a:p>
        </p:txBody>
      </p:sp>
      <p:sp>
        <p:nvSpPr>
          <p:cNvPr id="14" name="Text Box 38"/>
          <p:cNvSpPr txBox="1">
            <a:spLocks noChangeArrowheads="1"/>
          </p:cNvSpPr>
          <p:nvPr/>
        </p:nvSpPr>
        <p:spPr bwMode="auto">
          <a:xfrm>
            <a:off x="833421" y="3699111"/>
            <a:ext cx="11001449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0" indent="-640080">
              <a:lnSpc>
                <a:spcPct val="130000"/>
              </a:lnSpc>
              <a:buAutoNum type="arabicPeriod"/>
            </a:pP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4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번째 </a:t>
            </a: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BSE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발생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소의 나이</a:t>
            </a: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(10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년</a:t>
            </a: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7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월</a:t>
            </a: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확인 </a:t>
            </a:r>
            <a:endParaRPr lang="en-US" altLang="ko-KR" sz="3400" kern="10" spc="-112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 marL="640080" indent="-640080">
              <a:lnSpc>
                <a:spcPct val="130000"/>
              </a:lnSpc>
            </a:pP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  - 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귀표</a:t>
            </a: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전산기록</a:t>
            </a: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백신접종증명</a:t>
            </a: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진료 등</a:t>
            </a: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으로</a:t>
            </a: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‘01.9.25 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출생확인 </a:t>
            </a:r>
            <a:endParaRPr lang="ko-KR" altLang="en-US" sz="2800" kern="10" spc="-112" dirty="0" smtClean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Text Box 38"/>
          <p:cNvSpPr txBox="1">
            <a:spLocks noChangeArrowheads="1"/>
          </p:cNvSpPr>
          <p:nvPr/>
        </p:nvSpPr>
        <p:spPr bwMode="auto">
          <a:xfrm>
            <a:off x="828636" y="5066752"/>
            <a:ext cx="10601399" cy="80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2.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미국 국립수의연구소의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비정형 </a:t>
            </a: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BSE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검사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결과 확인</a:t>
            </a:r>
          </a:p>
        </p:txBody>
      </p:sp>
      <p:sp>
        <p:nvSpPr>
          <p:cNvPr id="23" name="Text Box 38"/>
          <p:cNvSpPr txBox="1">
            <a:spLocks noChangeArrowheads="1"/>
          </p:cNvSpPr>
          <p:nvPr/>
        </p:nvSpPr>
        <p:spPr bwMode="auto">
          <a:xfrm>
            <a:off x="833421" y="6967003"/>
            <a:ext cx="11101465" cy="136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4.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미국의 </a:t>
            </a: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BSE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예찰 및 쇠고기 위생관리 조치 확인</a:t>
            </a:r>
            <a:endParaRPr lang="en-US" altLang="ko-KR" sz="3400" kern="10" spc="-112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  - 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사료관리 실태</a:t>
            </a: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도축검사 및 </a:t>
            </a:r>
            <a:r>
              <a:rPr lang="en-US" altLang="ko-KR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SRM </a:t>
            </a:r>
            <a:r>
              <a:rPr lang="ko-KR" altLang="en-US" sz="28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제거 등 위생조치 </a:t>
            </a:r>
          </a:p>
        </p:txBody>
      </p:sp>
      <p:sp>
        <p:nvSpPr>
          <p:cNvPr id="13" name="Text Box 38"/>
          <p:cNvSpPr txBox="1">
            <a:spLocks noChangeArrowheads="1"/>
          </p:cNvSpPr>
          <p:nvPr/>
        </p:nvSpPr>
        <p:spPr bwMode="auto">
          <a:xfrm>
            <a:off x="833417" y="6000758"/>
            <a:ext cx="11401505" cy="80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ko-KR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3. BSE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양성 소가 </a:t>
            </a:r>
            <a:r>
              <a:rPr lang="ko-KR" altLang="en-US" sz="3400" kern="10" spc="-112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식품 유통경로에 유입되지 않았음을 확인</a:t>
            </a:r>
            <a:endParaRPr lang="ko-KR" altLang="en-US" sz="3400" kern="10" spc="-112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21" y="700059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15853" y="867670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1) BSE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발생 경위 확인 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(2012.4.18~4. 25 )</a:t>
            </a:r>
            <a:endParaRPr lang="ko-KR" altLang="en-US" sz="3900" kern="0" dirty="0" smtClean="0">
              <a:solidFill>
                <a:srgbClr val="000066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4" name="내용 개체 틀 3"/>
          <p:cNvGraphicFramePr>
            <a:graphicFrameLocks/>
          </p:cNvGraphicFramePr>
          <p:nvPr/>
        </p:nvGraphicFramePr>
        <p:xfrm>
          <a:off x="700048" y="2140985"/>
          <a:ext cx="11361459" cy="705983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200290"/>
                <a:gridCol w="9161169"/>
              </a:tblGrid>
              <a:tr h="9814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일 자</a:t>
                      </a:r>
                      <a:endParaRPr lang="en-US" altLang="ko-KR" sz="2800" b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ctr" latinLnBrk="1"/>
                      <a:r>
                        <a:rPr lang="en-US" altLang="ko-KR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ko-KR" altLang="en-US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미국 현지</a:t>
                      </a:r>
                      <a:r>
                        <a:rPr lang="en-US" altLang="ko-KR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)</a:t>
                      </a:r>
                      <a:endParaRPr lang="ko-KR" altLang="en-US" sz="28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2800" b="0" dirty="0" smtClean="0">
                          <a:latin typeface="HY견고딕" pitchFamily="18" charset="-127"/>
                          <a:ea typeface="HY견고딕" pitchFamily="18" charset="-127"/>
                        </a:rPr>
                        <a:t>조     치     내     용</a:t>
                      </a:r>
                      <a:endParaRPr lang="ko-KR" altLang="en-US" sz="2800" b="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40817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4.18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◇ </a:t>
                      </a: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젖소 농장에서 기립 불능우 안락사  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(Tulare, CA)</a:t>
                      </a:r>
                    </a:p>
                    <a:p>
                      <a:pPr algn="just" latinLnBrk="1">
                        <a:lnSpc>
                          <a:spcPct val="100000"/>
                        </a:lnSpc>
                      </a:pP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◇ </a:t>
                      </a: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렌</a:t>
                      </a: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더링 업체</a:t>
                      </a: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에서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 </a:t>
                      </a: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젖소 사체 수거 및 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BSE</a:t>
                      </a:r>
                      <a:r>
                        <a:rPr lang="ko-KR" altLang="en-US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시료채취</a:t>
                      </a:r>
                      <a:endParaRPr lang="en-US" altLang="ko-KR" sz="2800" baseline="0" dirty="0" smtClean="0"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algn="just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   </a:t>
                      </a:r>
                      <a:r>
                        <a:rPr lang="en-US" altLang="ko-KR" sz="2500" dirty="0" smtClean="0">
                          <a:latin typeface="HY견고딕" pitchFamily="18" charset="-127"/>
                          <a:ea typeface="HY견고딕" pitchFamily="18" charset="-127"/>
                        </a:rPr>
                        <a:t>- Baker Commodities</a:t>
                      </a:r>
                      <a:r>
                        <a:rPr lang="en-US" altLang="ko-KR" sz="25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Inc</a:t>
                      </a:r>
                      <a:endParaRPr lang="ko-KR" altLang="en-US" sz="2800" dirty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814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4.19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◇ 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BSE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스크리닝 검사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지역실험실</a:t>
                      </a: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) </a:t>
                      </a:r>
                      <a:r>
                        <a:rPr lang="en-US" altLang="ko-KR" sz="280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: </a:t>
                      </a:r>
                      <a:r>
                        <a:rPr lang="ko-KR" altLang="en-US" sz="2800" baseline="0" dirty="0" err="1" smtClean="0">
                          <a:solidFill>
                            <a:schemeClr val="tx1"/>
                          </a:solidFill>
                          <a:latin typeface="HY견고딕" pitchFamily="18" charset="-127"/>
                          <a:ea typeface="HY견고딕" pitchFamily="18" charset="-127"/>
                        </a:rPr>
                        <a:t>미확정</a:t>
                      </a:r>
                      <a:endParaRPr lang="en-US" altLang="ko-KR" sz="2800" baseline="0" dirty="0" smtClean="0">
                        <a:solidFill>
                          <a:schemeClr val="tx1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baseline="0" dirty="0" smtClean="0">
                          <a:solidFill>
                            <a:schemeClr val="tx1"/>
                          </a:solidFill>
                          <a:latin typeface="HY견고딕" pitchFamily="18" charset="-127"/>
                          <a:ea typeface="HY견고딕" pitchFamily="18" charset="-127"/>
                        </a:rPr>
                        <a:t>  - UC Davis </a:t>
                      </a:r>
                      <a:r>
                        <a:rPr lang="ko-KR" altLang="en-US" sz="2800" baseline="0" dirty="0" smtClean="0">
                          <a:solidFill>
                            <a:schemeClr val="tx1"/>
                          </a:solidFill>
                          <a:latin typeface="HY견고딕" pitchFamily="18" charset="-127"/>
                          <a:ea typeface="HY견고딕" pitchFamily="18" charset="-127"/>
                        </a:rPr>
                        <a:t>수의과대학</a:t>
                      </a:r>
                      <a:endParaRPr lang="ko-KR" altLang="en-US" sz="2800" dirty="0">
                        <a:solidFill>
                          <a:schemeClr val="tx1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3441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4.23</a:t>
                      </a: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◇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미 국립수의연구소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(NVSL) BSE</a:t>
                      </a:r>
                      <a:r>
                        <a:rPr lang="en-US" altLang="ko-KR" sz="28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8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정밀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검사 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: </a:t>
                      </a:r>
                      <a:r>
                        <a:rPr lang="ko-KR" altLang="en-US" sz="2800" baseline="0" dirty="0" smtClean="0">
                          <a:solidFill>
                            <a:schemeClr val="tx1"/>
                          </a:solidFill>
                          <a:latin typeface="HY견고딕" pitchFamily="18" charset="-127"/>
                          <a:ea typeface="HY견고딕" pitchFamily="18" charset="-127"/>
                        </a:rPr>
                        <a:t>양성</a:t>
                      </a:r>
                      <a:endParaRPr lang="en-US" altLang="ko-KR" sz="2800" kern="1200" dirty="0" smtClean="0">
                        <a:solidFill>
                          <a:schemeClr val="tx1"/>
                        </a:solidFill>
                        <a:latin typeface="HY견고딕" pitchFamily="18" charset="-127"/>
                        <a:ea typeface="HY견고딕" pitchFamily="18" charset="-127"/>
                        <a:cs typeface="+mn-cs"/>
                      </a:endParaRP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5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 - L </a:t>
                      </a:r>
                      <a:r>
                        <a:rPr lang="en-US" altLang="ko-KR" sz="25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Type BSE(</a:t>
                      </a:r>
                      <a:r>
                        <a:rPr lang="ko-KR" altLang="en-US" sz="25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비정형</a:t>
                      </a:r>
                      <a:r>
                        <a:rPr lang="en-US" altLang="ko-KR" sz="25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), OIE</a:t>
                      </a:r>
                      <a:r>
                        <a:rPr lang="ko-KR" altLang="en-US" sz="25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표준실험실</a:t>
                      </a:r>
                      <a:r>
                        <a:rPr lang="en-US" altLang="ko-KR" sz="25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5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구두 재확인</a:t>
                      </a:r>
                      <a:r>
                        <a:rPr lang="en-US" altLang="ko-KR" sz="22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(4.24)</a:t>
                      </a: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36407">
                <a:tc>
                  <a:txBody>
                    <a:bodyPr/>
                    <a:lstStyle/>
                    <a:p>
                      <a:pPr marL="0" marR="0" indent="0" algn="ctr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4.24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◇ 미  농무부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,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 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4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번째 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BSE</a:t>
                      </a:r>
                      <a:r>
                        <a:rPr lang="en-US" altLang="ko-KR" sz="28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 </a:t>
                      </a:r>
                      <a:r>
                        <a:rPr lang="ko-KR" altLang="en-US" sz="2800" kern="1200" baseline="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발생 공식 발표</a:t>
                      </a:r>
                      <a:endParaRPr lang="ko-KR" altLang="en-US" sz="2800" dirty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08176">
                <a:tc>
                  <a:txBody>
                    <a:bodyPr/>
                    <a:lstStyle/>
                    <a:p>
                      <a:pPr marL="0" marR="0" indent="0" algn="ctr" defTabSz="91418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4.25</a:t>
                      </a:r>
                      <a:endParaRPr lang="ko-KR" altLang="en-US" sz="2800" dirty="0"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R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800" dirty="0" smtClean="0">
                          <a:latin typeface="HY견고딕" pitchFamily="18" charset="-127"/>
                          <a:ea typeface="HY견고딕" pitchFamily="18" charset="-127"/>
                        </a:rPr>
                        <a:t>◇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미 국립수의연구소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(NVSL) </a:t>
                      </a:r>
                      <a:r>
                        <a:rPr lang="ko-KR" altLang="en-US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유전자 분석검사 </a:t>
                      </a:r>
                      <a:r>
                        <a:rPr lang="en-US" altLang="ko-KR" sz="2800" kern="1200" dirty="0" smtClean="0">
                          <a:solidFill>
                            <a:schemeClr val="dk1"/>
                          </a:solidFill>
                          <a:latin typeface="HY견고딕" pitchFamily="18" charset="-127"/>
                          <a:ea typeface="HY견고딕" pitchFamily="18" charset="-127"/>
                          <a:cs typeface="+mn-cs"/>
                        </a:rPr>
                        <a:t>   </a:t>
                      </a:r>
                    </a:p>
                    <a:p>
                      <a:pPr marL="0" marR="0" indent="0" algn="just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2800" dirty="0" smtClean="0">
                          <a:latin typeface="HY견고딕" pitchFamily="18" charset="-127"/>
                          <a:ea typeface="HY견고딕" pitchFamily="18" charset="-127"/>
                        </a:rPr>
                        <a:t>- </a:t>
                      </a:r>
                      <a:r>
                        <a:rPr lang="ko-KR" altLang="en-US" sz="28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해당시료</a:t>
                      </a:r>
                      <a:r>
                        <a:rPr lang="en-US" altLang="ko-KR" sz="22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en-US" altLang="ko-KR" sz="2200" spc="-150" dirty="0" err="1" smtClean="0">
                          <a:latin typeface="HY견고딕" pitchFamily="18" charset="-127"/>
                          <a:ea typeface="HY견고딕" pitchFamily="18" charset="-127"/>
                        </a:rPr>
                        <a:t>Obex</a:t>
                      </a:r>
                      <a:r>
                        <a:rPr lang="en-US" altLang="ko-KR" sz="22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)</a:t>
                      </a:r>
                      <a:r>
                        <a:rPr lang="ko-KR" altLang="en-US" sz="25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와</a:t>
                      </a:r>
                      <a:r>
                        <a:rPr lang="en-US" altLang="ko-KR" sz="2500" spc="-15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en-US" altLang="ko-KR" sz="28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BSE </a:t>
                      </a:r>
                      <a:r>
                        <a:rPr lang="ko-KR" altLang="en-US" sz="28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소</a:t>
                      </a:r>
                      <a:r>
                        <a:rPr lang="en-US" altLang="ko-KR" sz="22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(</a:t>
                      </a:r>
                      <a:r>
                        <a:rPr lang="ko-KR" altLang="en-US" sz="2200" spc="-150" dirty="0" err="1" smtClean="0">
                          <a:latin typeface="HY견고딕" pitchFamily="18" charset="-127"/>
                          <a:ea typeface="HY견고딕" pitchFamily="18" charset="-127"/>
                        </a:rPr>
                        <a:t>귀표의</a:t>
                      </a:r>
                      <a:r>
                        <a:rPr lang="ko-KR" altLang="en-US" sz="22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 조직</a:t>
                      </a:r>
                      <a:r>
                        <a:rPr lang="en-US" altLang="ko-KR" sz="22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,</a:t>
                      </a:r>
                      <a:r>
                        <a:rPr lang="en-US" altLang="ko-KR" sz="2200" spc="-15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ko-KR" altLang="en-US" sz="2200" spc="-15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원피</a:t>
                      </a:r>
                      <a:r>
                        <a:rPr lang="en-US" altLang="ko-KR" sz="2200" spc="-150" dirty="0" smtClean="0">
                          <a:latin typeface="HY견고딕" pitchFamily="18" charset="-127"/>
                          <a:ea typeface="HY견고딕" pitchFamily="18" charset="-127"/>
                        </a:rPr>
                        <a:t>)</a:t>
                      </a:r>
                      <a:r>
                        <a:rPr lang="ko-KR" altLang="en-US" sz="2800" spc="-15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 </a:t>
                      </a:r>
                      <a:r>
                        <a:rPr lang="en-US" altLang="ko-KR" sz="2800" spc="-15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DNA </a:t>
                      </a:r>
                      <a:r>
                        <a:rPr lang="ko-KR" altLang="en-US" sz="2800" spc="-150" baseline="0" dirty="0" smtClean="0">
                          <a:latin typeface="HY견고딕" pitchFamily="18" charset="-127"/>
                          <a:ea typeface="HY견고딕" pitchFamily="18" charset="-127"/>
                        </a:rPr>
                        <a:t>일치 확인</a:t>
                      </a:r>
                      <a:endParaRPr lang="ko-KR" altLang="en-US" sz="2800" spc="-150" dirty="0">
                        <a:solidFill>
                          <a:srgbClr val="FF0000"/>
                        </a:solidFill>
                        <a:latin typeface="HY견고딕" pitchFamily="18" charset="-127"/>
                        <a:ea typeface="HY견고딕" pitchFamily="18" charset="-127"/>
                      </a:endParaRPr>
                    </a:p>
                  </a:txBody>
                  <a:tcPr marL="128016" marR="128016" marT="64008" marB="64008" anchor="ctr">
                    <a:lnL w="190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00048" y="1600178"/>
            <a:ext cx="11329293" cy="7054268"/>
          </a:xfrm>
          <a:prstGeom prst="roundRect">
            <a:avLst>
              <a:gd name="adj" fmla="val 3329"/>
            </a:avLst>
          </a:prstGeom>
          <a:solidFill>
            <a:srgbClr val="FFFFFF">
              <a:alpha val="30196"/>
            </a:srgb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28016" tIns="64008" rIns="128016" bIns="6400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defRPr/>
            </a:pPr>
            <a:endParaRPr kumimoji="0" lang="ko-KR" altLang="ko-KR" kern="0" dirty="0">
              <a:solidFill>
                <a:sysClr val="windowText" lastClr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AutoShape 39"/>
          <p:cNvSpPr>
            <a:spLocks noChangeArrowheads="1"/>
          </p:cNvSpPr>
          <p:nvPr/>
        </p:nvSpPr>
        <p:spPr bwMode="auto">
          <a:xfrm>
            <a:off x="5997557" y="2985999"/>
            <a:ext cx="5746238" cy="5141371"/>
          </a:xfrm>
          <a:prstGeom prst="roundRect">
            <a:avLst>
              <a:gd name="adj" fmla="val 2782"/>
            </a:avLst>
          </a:prstGeom>
          <a:solidFill>
            <a:srgbClr val="FFFFFF">
              <a:alpha val="49001"/>
            </a:srgbClr>
          </a:solidFill>
          <a:ln w="9525" algn="ctr">
            <a:solidFill>
              <a:srgbClr val="003366">
                <a:alpha val="23000"/>
              </a:srgbClr>
            </a:solidFill>
            <a:round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endParaRPr lang="ko-KR" altLang="ko-KR" dirty="0"/>
          </a:p>
        </p:txBody>
      </p:sp>
      <p:grpSp>
        <p:nvGrpSpPr>
          <p:cNvPr id="8" name="그룹 7"/>
          <p:cNvGrpSpPr/>
          <p:nvPr/>
        </p:nvGrpSpPr>
        <p:grpSpPr>
          <a:xfrm>
            <a:off x="5996802" y="2582755"/>
            <a:ext cx="5746818" cy="1042735"/>
            <a:chOff x="4211422" y="4221088"/>
            <a:chExt cx="4104870" cy="600795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4211422" y="4221195"/>
              <a:ext cx="4104870" cy="6006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B6FB9"/>
                </a:gs>
                <a:gs pos="100000">
                  <a:srgbClr val="003048"/>
                </a:gs>
              </a:gsLst>
              <a:lin ang="2700000" scaled="1"/>
            </a:gradFill>
            <a:ln w="63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4295000" y="4221088"/>
              <a:ext cx="3877400" cy="2496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1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997555" y="2625793"/>
            <a:ext cx="5746238" cy="960263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defRPr/>
            </a:pPr>
            <a:r>
              <a:rPr lang="ko-KR" altLang="en-US" sz="2700" dirty="0" smtClean="0">
                <a:solidFill>
                  <a:srgbClr val="FFC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개체이력 관리 기록</a:t>
            </a:r>
            <a:r>
              <a:rPr lang="ko-KR" altLang="en-US" sz="27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을 확인하여</a:t>
            </a:r>
            <a:r>
              <a:rPr lang="ko-KR" altLang="en-US" sz="2700" dirty="0" smtClean="0">
                <a:solidFill>
                  <a:srgbClr val="FFC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 출생일자</a:t>
            </a:r>
            <a:r>
              <a:rPr lang="en-US" altLang="ko-KR" sz="27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(‘01.9.25)</a:t>
            </a:r>
            <a:r>
              <a:rPr lang="en-US" altLang="ko-KR" sz="2700" dirty="0" smtClean="0">
                <a:solidFill>
                  <a:srgbClr val="FFC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 </a:t>
            </a:r>
            <a:r>
              <a:rPr lang="ko-KR" altLang="en-US" sz="27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확인 </a:t>
            </a:r>
          </a:p>
        </p:txBody>
      </p:sp>
      <p:pic>
        <p:nvPicPr>
          <p:cNvPr id="16" name="그림 15" descr="글머리 기호3_blue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8367" y="3994110"/>
            <a:ext cx="476575" cy="528377"/>
          </a:xfrm>
          <a:prstGeom prst="rect">
            <a:avLst/>
          </a:prstGeom>
        </p:spPr>
      </p:pic>
      <p:pic>
        <p:nvPicPr>
          <p:cNvPr id="17" name="그림 16" descr="글머리 기호3_blue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0761" y="6400811"/>
            <a:ext cx="476575" cy="428364"/>
          </a:xfrm>
          <a:prstGeom prst="rect">
            <a:avLst/>
          </a:prstGeom>
        </p:spPr>
      </p:pic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21" y="1000098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15853" y="1167709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2) BSE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 양성 소 연령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(127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개월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)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확인</a:t>
            </a:r>
          </a:p>
        </p:txBody>
      </p:sp>
      <p:pic>
        <p:nvPicPr>
          <p:cNvPr id="13" name="그림 12" descr="감염소의 이표기록 사진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0100" y="2900349"/>
            <a:ext cx="4500594" cy="500062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</p:pic>
      <p:sp>
        <p:nvSpPr>
          <p:cNvPr id="14" name="TextBox 13"/>
          <p:cNvSpPr txBox="1"/>
          <p:nvPr/>
        </p:nvSpPr>
        <p:spPr>
          <a:xfrm>
            <a:off x="6500813" y="3900482"/>
            <a:ext cx="5400713" cy="4201149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농장확인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미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</a:rPr>
              <a:t>농무부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(USDA)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공식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귀표번호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(#3A#E1141)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로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BSE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양성 소의 농장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및 개체 확인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월령확인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해당 소에 부착된 농장      귀표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(182)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기록으로 출생일자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(2001.9.25)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확인</a:t>
            </a:r>
            <a:endParaRPr lang="ko-KR" altLang="en-US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3857798" y="4347207"/>
            <a:ext cx="400053" cy="300040"/>
          </a:xfrm>
          <a:prstGeom prst="ellipse">
            <a:avLst/>
          </a:prstGeom>
          <a:solidFill>
            <a:srgbClr val="CCECFF"/>
          </a:solidFill>
          <a:ln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21" y="500032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15853" y="667643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발생농장 조사결과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(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비대면 서면조사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)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</a:p>
        </p:txBody>
      </p:sp>
      <p:grpSp>
        <p:nvGrpSpPr>
          <p:cNvPr id="2" name="그룹 3"/>
          <p:cNvGrpSpPr/>
          <p:nvPr/>
        </p:nvGrpSpPr>
        <p:grpSpPr>
          <a:xfrm>
            <a:off x="560029" y="2100243"/>
            <a:ext cx="11701546" cy="3400450"/>
            <a:chOff x="952581" y="1549828"/>
            <a:chExt cx="3969026" cy="4203619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952581" y="1549828"/>
              <a:ext cx="3969026" cy="4203619"/>
              <a:chOff x="124" y="1260"/>
              <a:chExt cx="2699" cy="2808"/>
            </a:xfrm>
          </p:grpSpPr>
          <p:pic>
            <p:nvPicPr>
              <p:cNvPr id="7" name="Picture 80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8031"/>
              <a:stretch>
                <a:fillRect/>
              </a:stretch>
            </p:blipFill>
            <p:spPr bwMode="auto">
              <a:xfrm>
                <a:off x="124" y="2634"/>
                <a:ext cx="2699" cy="1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81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11714"/>
              <a:stretch>
                <a:fillRect/>
              </a:stretch>
            </p:blipFill>
            <p:spPr bwMode="auto">
              <a:xfrm>
                <a:off x="124" y="1260"/>
                <a:ext cx="2699" cy="1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" name="AutoShape 82"/>
            <p:cNvSpPr>
              <a:spLocks noChangeArrowheads="1"/>
            </p:cNvSpPr>
            <p:nvPr/>
          </p:nvSpPr>
          <p:spPr bwMode="auto">
            <a:xfrm>
              <a:off x="1069131" y="1705520"/>
              <a:ext cx="3729327" cy="3931161"/>
            </a:xfrm>
            <a:prstGeom prst="roundRect">
              <a:avLst>
                <a:gd name="adj" fmla="val 1440"/>
              </a:avLst>
            </a:prstGeom>
            <a:solidFill>
              <a:srgbClr val="F2F2F2">
                <a:alpha val="10196"/>
              </a:srgbClr>
            </a:solidFill>
            <a:ln w="12700" algn="ctr">
              <a:solidFill>
                <a:srgbClr val="34669E"/>
              </a:solidFill>
              <a:round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dirty="0"/>
            </a:p>
          </p:txBody>
        </p:sp>
      </p:grpSp>
      <p:sp>
        <p:nvSpPr>
          <p:cNvPr id="19" name="Text Box 38"/>
          <p:cNvSpPr txBox="1">
            <a:spLocks noChangeArrowheads="1"/>
          </p:cNvSpPr>
          <p:nvPr/>
        </p:nvSpPr>
        <p:spPr bwMode="auto">
          <a:xfrm>
            <a:off x="1400140" y="3057089"/>
            <a:ext cx="10501386" cy="1249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해당 젖소가 일어나지 못해 안락사 처리후 </a:t>
            </a:r>
            <a:r>
              <a:rPr lang="ko-KR" altLang="en-US" sz="2800" kern="10" dirty="0" err="1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렌더링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800" kern="10" dirty="0" err="1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시설으로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 연락 </a:t>
            </a:r>
            <a:endParaRPr lang="en-US" altLang="ko-KR" sz="800" kern="10" spc="-112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※BSE 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양성 소 발생 당시 다른 소들은 기립불능 증상 없었음</a:t>
            </a:r>
          </a:p>
        </p:txBody>
      </p:sp>
      <p:sp>
        <p:nvSpPr>
          <p:cNvPr id="20" name="타원 19"/>
          <p:cNvSpPr/>
          <p:nvPr/>
        </p:nvSpPr>
        <p:spPr>
          <a:xfrm>
            <a:off x="1062281" y="3300402"/>
            <a:ext cx="23784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grpSp>
        <p:nvGrpSpPr>
          <p:cNvPr id="4" name="그룹 31"/>
          <p:cNvGrpSpPr/>
          <p:nvPr/>
        </p:nvGrpSpPr>
        <p:grpSpPr>
          <a:xfrm>
            <a:off x="600035" y="6160780"/>
            <a:ext cx="11701544" cy="3100409"/>
            <a:chOff x="952581" y="1549828"/>
            <a:chExt cx="3969026" cy="4203619"/>
          </a:xfrm>
        </p:grpSpPr>
        <p:grpSp>
          <p:nvGrpSpPr>
            <p:cNvPr id="5" name="Group 28"/>
            <p:cNvGrpSpPr>
              <a:grpSpLocks/>
            </p:cNvGrpSpPr>
            <p:nvPr/>
          </p:nvGrpSpPr>
          <p:grpSpPr bwMode="auto">
            <a:xfrm>
              <a:off x="952581" y="1549828"/>
              <a:ext cx="3969026" cy="4203619"/>
              <a:chOff x="124" y="1260"/>
              <a:chExt cx="2699" cy="2808"/>
            </a:xfrm>
          </p:grpSpPr>
          <p:pic>
            <p:nvPicPr>
              <p:cNvPr id="28" name="Picture 80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8031"/>
              <a:stretch>
                <a:fillRect/>
              </a:stretch>
            </p:blipFill>
            <p:spPr bwMode="auto">
              <a:xfrm>
                <a:off x="124" y="2634"/>
                <a:ext cx="2699" cy="14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" name="Picture 81" descr="파박스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b="11714"/>
              <a:stretch>
                <a:fillRect/>
              </a:stretch>
            </p:blipFill>
            <p:spPr bwMode="auto">
              <a:xfrm>
                <a:off x="124" y="1260"/>
                <a:ext cx="2699" cy="1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7" name="AutoShape 82"/>
            <p:cNvSpPr>
              <a:spLocks noChangeArrowheads="1"/>
            </p:cNvSpPr>
            <p:nvPr/>
          </p:nvSpPr>
          <p:spPr bwMode="auto">
            <a:xfrm>
              <a:off x="1069131" y="1660607"/>
              <a:ext cx="3729327" cy="3976073"/>
            </a:xfrm>
            <a:prstGeom prst="roundRect">
              <a:avLst>
                <a:gd name="adj" fmla="val 1440"/>
              </a:avLst>
            </a:prstGeom>
            <a:solidFill>
              <a:srgbClr val="F2F2F2">
                <a:alpha val="10196"/>
              </a:srgbClr>
            </a:solidFill>
            <a:ln w="12700" algn="ctr">
              <a:solidFill>
                <a:schemeClr val="accent5">
                  <a:lumMod val="60000"/>
                  <a:lumOff val="40000"/>
                </a:schemeClr>
              </a:solidFill>
              <a:round/>
              <a:headEnd/>
              <a:tailEnd/>
            </a:ln>
            <a:effectLst>
              <a:outerShdw dist="28398" dir="3806097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algn="ctr">
                <a:defRPr/>
              </a:pPr>
              <a:endParaRPr lang="ko-KR" altLang="en-US" dirty="0"/>
            </a:p>
          </p:txBody>
        </p:sp>
      </p:grpSp>
      <p:pic>
        <p:nvPicPr>
          <p:cNvPr id="30" name="Picture 2" descr="C:\Documents and Settings\Administrator\바탕 화면\그림3 co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427" y="5800732"/>
            <a:ext cx="6100762" cy="1600211"/>
          </a:xfrm>
          <a:prstGeom prst="rect">
            <a:avLst/>
          </a:prstGeom>
          <a:noFill/>
        </p:spPr>
      </p:pic>
      <p:sp>
        <p:nvSpPr>
          <p:cNvPr id="31" name="직사각형 30"/>
          <p:cNvSpPr/>
          <p:nvPr/>
        </p:nvSpPr>
        <p:spPr>
          <a:xfrm>
            <a:off x="1000087" y="6260793"/>
            <a:ext cx="5194638" cy="664797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0" latinLnBrk="0" hangingPunct="0">
              <a:lnSpc>
                <a:spcPct val="120000"/>
              </a:lnSpc>
              <a:defRPr/>
            </a:pPr>
            <a:r>
              <a:rPr lang="ko-KR" altLang="en-US" sz="29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사육 및 관리현황 </a:t>
            </a:r>
          </a:p>
        </p:txBody>
      </p: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1400140" y="7114240"/>
            <a:ext cx="10101333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발생농장은 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Holstein, Friesian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종 젖소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(1,400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두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) 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사육</a:t>
            </a:r>
            <a:endParaRPr lang="en-US" altLang="ko-KR" sz="800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800" kern="10" spc="-112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30000"/>
              </a:lnSpc>
            </a:pP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미 농무부 공인 귀표와 농장 자체 귀표를 부착하여 개체이력을 컴퓨터로 관리하고</a:t>
            </a:r>
            <a:r>
              <a:rPr lang="en-US" altLang="ko-KR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z="2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소 개체별 농장 고유의 낙인을 찍음</a:t>
            </a:r>
          </a:p>
        </p:txBody>
      </p:sp>
      <p:sp>
        <p:nvSpPr>
          <p:cNvPr id="43" name="타원 42"/>
          <p:cNvSpPr/>
          <p:nvPr/>
        </p:nvSpPr>
        <p:spPr>
          <a:xfrm>
            <a:off x="1200114" y="7314267"/>
            <a:ext cx="20002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sp>
        <p:nvSpPr>
          <p:cNvPr id="44" name="타원 43"/>
          <p:cNvSpPr/>
          <p:nvPr/>
        </p:nvSpPr>
        <p:spPr>
          <a:xfrm flipV="1">
            <a:off x="1200114" y="8014359"/>
            <a:ext cx="200026" cy="20002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sz="2000" dirty="0"/>
          </a:p>
        </p:txBody>
      </p:sp>
      <p:pic>
        <p:nvPicPr>
          <p:cNvPr id="46" name="Picture 2" descr="C:\Documents and Settings\Administrator\바탕 화면\그림3 cop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061" y="1800204"/>
            <a:ext cx="6100762" cy="1500198"/>
          </a:xfrm>
          <a:prstGeom prst="rect">
            <a:avLst/>
          </a:prstGeom>
          <a:noFill/>
        </p:spPr>
      </p:pic>
      <p:sp>
        <p:nvSpPr>
          <p:cNvPr id="47" name="직사각형 46"/>
          <p:cNvSpPr/>
          <p:nvPr/>
        </p:nvSpPr>
        <p:spPr>
          <a:xfrm>
            <a:off x="1000087" y="2200257"/>
            <a:ext cx="5194638" cy="664797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eaLnBrk="0" latinLnBrk="0" hangingPunct="0">
              <a:lnSpc>
                <a:spcPct val="120000"/>
              </a:lnSpc>
              <a:defRPr/>
            </a:pPr>
            <a:r>
              <a:rPr lang="ko-KR" altLang="en-US" sz="29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당시 상황 </a:t>
            </a:r>
          </a:p>
        </p:txBody>
      </p:sp>
      <p:sp>
        <p:nvSpPr>
          <p:cNvPr id="48" name="Text Box 38"/>
          <p:cNvSpPr txBox="1">
            <a:spLocks noChangeArrowheads="1"/>
          </p:cNvSpPr>
          <p:nvPr/>
        </p:nvSpPr>
        <p:spPr bwMode="auto">
          <a:xfrm>
            <a:off x="1100100" y="4576984"/>
            <a:ext cx="11234818" cy="48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ko-KR" kern="10" spc="-210" dirty="0" smtClean="0">
                <a:ln w="9525">
                  <a:noFill/>
                  <a:round/>
                  <a:headEnd/>
                  <a:tailEnd/>
                </a:ln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kern="10" spc="-2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이번 발생 소</a:t>
            </a:r>
            <a:r>
              <a:rPr lang="ko-KR" altLang="en-US" kern="10" spc="-2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의 나이는 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농장 자체 </a:t>
            </a:r>
            <a:r>
              <a:rPr lang="ko-KR" altLang="en-US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귀표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개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정부 백신 귀표 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HY견고딕" pitchFamily="18" charset="-127"/>
                <a:ea typeface="HY견고딕" pitchFamily="18" charset="-127"/>
              </a:rPr>
              <a:t>개 </a:t>
            </a:r>
            <a:r>
              <a:rPr lang="ko-KR" altLang="en-US" kern="10" spc="-2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등으로 확인</a:t>
            </a:r>
            <a:r>
              <a:rPr lang="en-US" altLang="ko-KR" kern="10" spc="-2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)</a:t>
            </a:r>
            <a:endParaRPr lang="ko-KR" altLang="en-US" kern="10" spc="-2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4" name="슬라이드 번호 개체 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00048" y="1600178"/>
            <a:ext cx="11329293" cy="7054268"/>
          </a:xfrm>
          <a:prstGeom prst="roundRect">
            <a:avLst>
              <a:gd name="adj" fmla="val 3329"/>
            </a:avLst>
          </a:prstGeom>
          <a:solidFill>
            <a:srgbClr val="FFFFFF">
              <a:alpha val="30196"/>
            </a:srgb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28016" tIns="64008" rIns="128016" bIns="6400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defRPr/>
            </a:pPr>
            <a:endParaRPr kumimoji="0" lang="ko-KR" altLang="ko-KR" kern="0" dirty="0">
              <a:solidFill>
                <a:sysClr val="windowText" lastClr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AutoShape 39"/>
          <p:cNvSpPr>
            <a:spLocks noChangeArrowheads="1"/>
          </p:cNvSpPr>
          <p:nvPr/>
        </p:nvSpPr>
        <p:spPr bwMode="auto">
          <a:xfrm>
            <a:off x="6600826" y="3100375"/>
            <a:ext cx="5300700" cy="5300700"/>
          </a:xfrm>
          <a:prstGeom prst="roundRect">
            <a:avLst>
              <a:gd name="adj" fmla="val 2782"/>
            </a:avLst>
          </a:prstGeom>
          <a:solidFill>
            <a:srgbClr val="FFFFFF">
              <a:alpha val="49001"/>
            </a:srgbClr>
          </a:solidFill>
          <a:ln w="9525" algn="ctr">
            <a:solidFill>
              <a:srgbClr val="003366">
                <a:alpha val="23000"/>
              </a:srgbClr>
            </a:solidFill>
            <a:round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endParaRPr lang="ko-KR" altLang="ko-KR" dirty="0"/>
          </a:p>
        </p:txBody>
      </p:sp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21" y="1000098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00061" y="1100112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4) BSE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 양성소 식품 및 사료체인 미 반입 확인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00760" y="2900349"/>
            <a:ext cx="5400713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00866" y="3893299"/>
            <a:ext cx="5100673" cy="4438138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매몰처리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) BSE 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양성 젖소는 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컨테이너에 넣어진 후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</a:rPr>
              <a:t>렌더링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처리업체에서 통제된 유해 폐기물 매립지에 매몰 처리함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식품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사료 체인 미 반입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미 </a:t>
            </a:r>
            <a:r>
              <a:rPr lang="ko-KR" altLang="en-US" dirty="0" err="1" smtClean="0">
                <a:latin typeface="HY견고딕" pitchFamily="18" charset="-127"/>
                <a:ea typeface="HY견고딕" pitchFamily="18" charset="-127"/>
              </a:rPr>
              <a:t>농무부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동식물검역청 수의사가 매몰현장 확인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-BSE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양성 소가 식품 혹은 사료로 유통되지 않았음을 확인함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7169" name="_x65021000" descr="EMB0000298864e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0101" y="2400283"/>
            <a:ext cx="5100673" cy="3000396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pic>
        <p:nvPicPr>
          <p:cNvPr id="7171" name="_x65006608" descr="EMB0000298864e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00101" y="5400679"/>
            <a:ext cx="5100673" cy="3200422"/>
          </a:xfrm>
          <a:prstGeom prst="rect">
            <a:avLst/>
          </a:prstGeom>
          <a:noFill/>
        </p:spPr>
      </p:pic>
      <p:grpSp>
        <p:nvGrpSpPr>
          <p:cNvPr id="12" name="그룹 11"/>
          <p:cNvGrpSpPr/>
          <p:nvPr/>
        </p:nvGrpSpPr>
        <p:grpSpPr>
          <a:xfrm>
            <a:off x="6501611" y="2582753"/>
            <a:ext cx="5293879" cy="806490"/>
            <a:chOff x="4211422" y="4221088"/>
            <a:chExt cx="4104870" cy="600795"/>
          </a:xfrm>
        </p:grpSpPr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4211422" y="4221195"/>
              <a:ext cx="4104870" cy="6006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B6FB9"/>
                </a:gs>
                <a:gs pos="100000">
                  <a:srgbClr val="003048"/>
                </a:gs>
              </a:gsLst>
              <a:lin ang="2700000" scaled="1"/>
            </a:gradFill>
            <a:ln w="63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4295000" y="4221088"/>
              <a:ext cx="3877400" cy="2496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1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6502364" y="2666269"/>
            <a:ext cx="5293126" cy="560154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defRPr/>
            </a:pPr>
            <a:r>
              <a:rPr lang="en-US" altLang="ko-KR" sz="28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2012.5.1(</a:t>
            </a:r>
            <a:r>
              <a:rPr lang="ko-KR" altLang="en-US" sz="28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화</a:t>
            </a:r>
            <a:r>
              <a:rPr lang="en-US" altLang="ko-KR" sz="28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) </a:t>
            </a:r>
            <a:r>
              <a:rPr lang="ko-KR" altLang="en-US" sz="2800" dirty="0" smtClean="0">
                <a:solidFill>
                  <a:srgbClr val="FFC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매몰처리</a:t>
            </a:r>
            <a:endParaRPr lang="ko-KR" altLang="en-US" sz="2800" dirty="0" smtClean="0">
              <a:solidFill>
                <a:schemeClr val="bg1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17" name="그림 16" descr="글머리 기호3_blue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97397" y="3887551"/>
            <a:ext cx="476575" cy="528377"/>
          </a:xfrm>
          <a:prstGeom prst="rect">
            <a:avLst/>
          </a:prstGeom>
        </p:spPr>
      </p:pic>
      <p:pic>
        <p:nvPicPr>
          <p:cNvPr id="20" name="그림 19" descr="글머리 기호3_blue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1537" y="5839523"/>
            <a:ext cx="476575" cy="500066"/>
          </a:xfrm>
          <a:prstGeom prst="rect">
            <a:avLst/>
          </a:prstGeom>
        </p:spPr>
      </p:pic>
      <p:sp>
        <p:nvSpPr>
          <p:cNvPr id="19" name="슬라이드 번호 개체 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39"/>
          <p:cNvSpPr>
            <a:spLocks noChangeArrowheads="1"/>
          </p:cNvSpPr>
          <p:nvPr/>
        </p:nvSpPr>
        <p:spPr bwMode="auto">
          <a:xfrm>
            <a:off x="6615114" y="3157526"/>
            <a:ext cx="5300700" cy="5300700"/>
          </a:xfrm>
          <a:prstGeom prst="roundRect">
            <a:avLst>
              <a:gd name="adj" fmla="val 2782"/>
            </a:avLst>
          </a:prstGeom>
          <a:solidFill>
            <a:srgbClr val="FFFFFF">
              <a:alpha val="49001"/>
            </a:srgbClr>
          </a:solidFill>
          <a:ln w="9525" algn="ctr">
            <a:solidFill>
              <a:srgbClr val="003366">
                <a:alpha val="23000"/>
              </a:srgbClr>
            </a:solidFill>
            <a:round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endParaRPr lang="ko-KR" altLang="ko-KR" dirty="0"/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00048" y="1600178"/>
            <a:ext cx="11329293" cy="7054268"/>
          </a:xfrm>
          <a:prstGeom prst="roundRect">
            <a:avLst>
              <a:gd name="adj" fmla="val 3329"/>
            </a:avLst>
          </a:prstGeom>
          <a:solidFill>
            <a:srgbClr val="FFFFFF">
              <a:alpha val="30196"/>
            </a:srgb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28016" tIns="64008" rIns="128016" bIns="6400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defRPr/>
            </a:pPr>
            <a:endParaRPr kumimoji="0" lang="ko-KR" altLang="ko-KR" kern="0" dirty="0">
              <a:solidFill>
                <a:sysClr val="windowText" lastClr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AutoShape 39"/>
          <p:cNvSpPr>
            <a:spLocks noChangeArrowheads="1"/>
          </p:cNvSpPr>
          <p:nvPr/>
        </p:nvSpPr>
        <p:spPr bwMode="auto">
          <a:xfrm>
            <a:off x="6600826" y="3100375"/>
            <a:ext cx="5300700" cy="5300700"/>
          </a:xfrm>
          <a:prstGeom prst="roundRect">
            <a:avLst>
              <a:gd name="adj" fmla="val 2782"/>
            </a:avLst>
          </a:prstGeom>
          <a:solidFill>
            <a:srgbClr val="FFFFFF">
              <a:alpha val="49001"/>
            </a:srgbClr>
          </a:solidFill>
          <a:ln w="9525" algn="ctr">
            <a:solidFill>
              <a:srgbClr val="003366">
                <a:alpha val="23000"/>
              </a:srgbClr>
            </a:solidFill>
            <a:round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endParaRPr lang="ko-KR" altLang="ko-KR" dirty="0"/>
          </a:p>
        </p:txBody>
      </p:sp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21" y="1000098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00061" y="1100112"/>
            <a:ext cx="11159368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5-1)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쇠고기 위생관리 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한국 수출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900" kern="0" dirty="0" err="1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도축가공장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00760" y="2900349"/>
            <a:ext cx="5400713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00879" y="3300403"/>
            <a:ext cx="4795048" cy="5181931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도축규모 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: 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일 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2,400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두  수준</a:t>
            </a:r>
            <a:endParaRPr lang="en-US" altLang="ko-KR" spc="-21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</a:pP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한국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일본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 멕시코 등  수출</a:t>
            </a:r>
            <a:endParaRPr lang="en-US" altLang="ko-KR" spc="-21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정부 수의사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 검사원 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(18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명 근무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도축 전 단계 </a:t>
            </a: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) : 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생체 검사 </a:t>
            </a:r>
            <a:endParaRPr lang="en-US" altLang="ko-KR" spc="-21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</a:pPr>
            <a:r>
              <a:rPr lang="en-US" altLang="ko-KR" spc="-210" dirty="0" smtClean="0">
                <a:latin typeface="HY견고딕" pitchFamily="18" charset="-127"/>
                <a:ea typeface="HY견고딕" pitchFamily="18" charset="-127"/>
              </a:rPr>
              <a:t> - </a:t>
            </a:r>
            <a:r>
              <a:rPr lang="ko-KR" altLang="en-US" spc="-210" dirty="0" smtClean="0">
                <a:latin typeface="HY견고딕" pitchFamily="18" charset="-127"/>
                <a:ea typeface="HY견고딕" pitchFamily="18" charset="-127"/>
              </a:rPr>
              <a:t>기립불능우 등 도축금지 </a:t>
            </a:r>
            <a:endParaRPr lang="en-US" altLang="ko-KR" spc="-210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  <a:spcAft>
                <a:spcPts val="840"/>
              </a:spcAft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도축단계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 :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해체검사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30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개월 이상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/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미만 표시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,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구분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SRM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제거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spcBef>
                <a:spcPts val="840"/>
              </a:spcBef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선적단계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 : “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한국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QSA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프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로그램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”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에 따른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30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개월 미만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쇠고기 수출증명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6501611" y="2375867"/>
            <a:ext cx="5293879" cy="806490"/>
            <a:chOff x="4211422" y="4221088"/>
            <a:chExt cx="4104870" cy="600795"/>
          </a:xfrm>
        </p:grpSpPr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4211422" y="4221195"/>
              <a:ext cx="4104870" cy="6006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B6FB9"/>
                </a:gs>
                <a:gs pos="100000">
                  <a:srgbClr val="003048"/>
                </a:gs>
              </a:gsLst>
              <a:lin ang="2700000" scaled="1"/>
            </a:gradFill>
            <a:ln w="63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4295000" y="4221088"/>
              <a:ext cx="3877400" cy="2496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1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6500813" y="2500296"/>
            <a:ext cx="5293126" cy="560154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defRPr/>
            </a:pPr>
            <a:r>
              <a:rPr lang="en-US" altLang="ko-KR" sz="28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National Beef(5.10) </a:t>
            </a:r>
            <a:endParaRPr lang="ko-KR" altLang="en-US" sz="2800" dirty="0" smtClean="0">
              <a:solidFill>
                <a:schemeClr val="bg1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17" name="그림 16" descr="글머리 기호3_blue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7397" y="3318613"/>
            <a:ext cx="476575" cy="528377"/>
          </a:xfrm>
          <a:prstGeom prst="rect">
            <a:avLst/>
          </a:prstGeom>
        </p:spPr>
      </p:pic>
      <p:pic>
        <p:nvPicPr>
          <p:cNvPr id="20" name="그림 19" descr="글머리 기호3_blue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2049" y="5657856"/>
            <a:ext cx="476575" cy="500066"/>
          </a:xfrm>
          <a:prstGeom prst="rect">
            <a:avLst/>
          </a:prstGeom>
        </p:spPr>
      </p:pic>
      <p:pic>
        <p:nvPicPr>
          <p:cNvPr id="25" name="그림 24" descr="글머리 기호3_blue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5689" y="4629413"/>
            <a:ext cx="476575" cy="528377"/>
          </a:xfrm>
          <a:prstGeom prst="rect">
            <a:avLst/>
          </a:prstGeom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57528" y="4107312"/>
            <a:ext cx="3400449" cy="4265188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570" y="2280935"/>
            <a:ext cx="3500462" cy="3805549"/>
          </a:xfrm>
          <a:prstGeom prst="flowChartDisplay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슬라이드 번호 개체 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pic>
        <p:nvPicPr>
          <p:cNvPr id="24" name="그림 23" descr="글머리 기호3_blue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81099" y="7158054"/>
            <a:ext cx="476575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00048" y="1600178"/>
            <a:ext cx="11329293" cy="7054268"/>
          </a:xfrm>
          <a:prstGeom prst="roundRect">
            <a:avLst>
              <a:gd name="adj" fmla="val 3329"/>
            </a:avLst>
          </a:prstGeom>
          <a:solidFill>
            <a:srgbClr val="FFFFFF">
              <a:alpha val="30196"/>
            </a:srgb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28016" tIns="64008" rIns="128016" bIns="6400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defRPr/>
            </a:pPr>
            <a:endParaRPr kumimoji="0" lang="ko-KR" altLang="ko-KR" kern="0" dirty="0">
              <a:solidFill>
                <a:sysClr val="windowText" lastClr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21" name="AutoShape 39"/>
          <p:cNvSpPr>
            <a:spLocks noChangeArrowheads="1"/>
          </p:cNvSpPr>
          <p:nvPr/>
        </p:nvSpPr>
        <p:spPr bwMode="auto">
          <a:xfrm>
            <a:off x="6600826" y="3100375"/>
            <a:ext cx="5300700" cy="5300700"/>
          </a:xfrm>
          <a:prstGeom prst="roundRect">
            <a:avLst>
              <a:gd name="adj" fmla="val 2782"/>
            </a:avLst>
          </a:prstGeom>
          <a:solidFill>
            <a:srgbClr val="FFFFFF">
              <a:alpha val="49001"/>
            </a:srgbClr>
          </a:solidFill>
          <a:ln w="9525" algn="ctr">
            <a:solidFill>
              <a:srgbClr val="003366">
                <a:alpha val="23000"/>
              </a:srgbClr>
            </a:solidFill>
            <a:round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endParaRPr lang="ko-KR" altLang="ko-KR" dirty="0"/>
          </a:p>
        </p:txBody>
      </p:sp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21" y="1000098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00061" y="1100112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5-2)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쇠고기 위생관리 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: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사료 관리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00760" y="2900349"/>
            <a:ext cx="5400713" cy="517065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00879" y="3300402"/>
            <a:ext cx="4800634" cy="4007251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공장 인근 자사 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Harris Ranch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비육장과 가금 농장에 제조사료 공급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동물 육골분 비사용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) </a:t>
            </a:r>
          </a:p>
          <a:p>
            <a:endParaRPr lang="en-US" altLang="ko-KR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캘리포니아 주 정부는 육골분 사료원료 사용여부 등 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BSE </a:t>
            </a:r>
          </a:p>
          <a:p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정기 점검을 매년 실시</a:t>
            </a:r>
            <a:endParaRPr lang="en-US" altLang="ko-KR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endParaRPr lang="en-US" altLang="ko-KR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pPr>
              <a:buFontTx/>
              <a:buChar char="-"/>
            </a:pP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지난해 점검결과 </a:t>
            </a:r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BSE 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관련</a:t>
            </a:r>
            <a:endParaRPr lang="en-US" altLang="ko-KR" kern="10" dirty="0" smtClean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11111"/>
                  </a:gs>
                  <a:gs pos="100000">
                    <a:srgbClr val="000000"/>
                  </a:gs>
                </a:gsLst>
                <a:lin ang="5400000" scaled="1"/>
              </a:gradFill>
              <a:latin typeface="HY견고딕" pitchFamily="18" charset="-127"/>
              <a:ea typeface="HY견고딕" pitchFamily="18" charset="-127"/>
            </a:endParaRPr>
          </a:p>
          <a:p>
            <a:r>
              <a:rPr lang="en-US" altLang="ko-KR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  </a:t>
            </a:r>
            <a:r>
              <a:rPr lang="ko-KR" altLang="en-US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11111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HY견고딕" pitchFamily="18" charset="-127"/>
                <a:ea typeface="HY견고딕" pitchFamily="18" charset="-127"/>
              </a:rPr>
              <a:t>규정 위반사실 없음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258597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8016" tIns="64008" rIns="128016" bIns="64008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6501611" y="2375867"/>
            <a:ext cx="5293879" cy="806490"/>
            <a:chOff x="4211422" y="4221088"/>
            <a:chExt cx="4104870" cy="600795"/>
          </a:xfrm>
        </p:grpSpPr>
        <p:sp>
          <p:nvSpPr>
            <p:cNvPr id="13" name="AutoShape 8"/>
            <p:cNvSpPr>
              <a:spLocks noChangeArrowheads="1"/>
            </p:cNvSpPr>
            <p:nvPr/>
          </p:nvSpPr>
          <p:spPr bwMode="auto">
            <a:xfrm>
              <a:off x="4211422" y="4221195"/>
              <a:ext cx="4104870" cy="6006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B6FB9"/>
                </a:gs>
                <a:gs pos="100000">
                  <a:srgbClr val="003048"/>
                </a:gs>
              </a:gsLst>
              <a:lin ang="2700000" scaled="1"/>
            </a:gradFill>
            <a:ln w="63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auto">
            <a:xfrm>
              <a:off x="4295000" y="4221088"/>
              <a:ext cx="3877400" cy="2496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1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6500813" y="2500296"/>
            <a:ext cx="5293126" cy="560154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defRPr/>
            </a:pPr>
            <a:r>
              <a:rPr lang="en-US" altLang="ko-KR" sz="28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Harris Ranch Feeding(5.4) </a:t>
            </a:r>
            <a:endParaRPr lang="ko-KR" altLang="en-US" sz="2800" dirty="0" smtClean="0">
              <a:solidFill>
                <a:schemeClr val="bg1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17" name="그림 16" descr="글머리 기호3_blue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7397" y="3292752"/>
            <a:ext cx="476575" cy="528377"/>
          </a:xfrm>
          <a:prstGeom prst="rect">
            <a:avLst/>
          </a:prstGeom>
        </p:spPr>
      </p:pic>
      <p:pic>
        <p:nvPicPr>
          <p:cNvPr id="20" name="그림 19" descr="글머리 기호3_blue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00827" y="4861032"/>
            <a:ext cx="476575" cy="500066"/>
          </a:xfrm>
          <a:prstGeom prst="rect">
            <a:avLst/>
          </a:prstGeom>
        </p:spPr>
      </p:pic>
      <p:pic>
        <p:nvPicPr>
          <p:cNvPr id="28" name="내용 개체 틀 27" descr="사료공장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1000087" y="2942570"/>
            <a:ext cx="5300700" cy="5357680"/>
          </a:xfrm>
        </p:spPr>
      </p:pic>
      <p:sp>
        <p:nvSpPr>
          <p:cNvPr id="19" name="슬라이드 번호 개체 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1000087" y="1600178"/>
            <a:ext cx="11329293" cy="7054268"/>
          </a:xfrm>
          <a:prstGeom prst="roundRect">
            <a:avLst>
              <a:gd name="adj" fmla="val 3329"/>
            </a:avLst>
          </a:prstGeom>
          <a:solidFill>
            <a:srgbClr val="FFFFFF">
              <a:alpha val="30196"/>
            </a:srgb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128016" tIns="64008" rIns="128016" bIns="64008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atinLnBrk="0">
              <a:defRPr/>
            </a:pPr>
            <a:endParaRPr kumimoji="0" lang="ko-KR" altLang="ko-KR" kern="0" dirty="0">
              <a:solidFill>
                <a:sysClr val="windowText" lastClr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AutoShape 39"/>
          <p:cNvSpPr>
            <a:spLocks noChangeArrowheads="1"/>
          </p:cNvSpPr>
          <p:nvPr/>
        </p:nvSpPr>
        <p:spPr bwMode="auto">
          <a:xfrm>
            <a:off x="6100760" y="3209889"/>
            <a:ext cx="6000792" cy="5300700"/>
          </a:xfrm>
          <a:prstGeom prst="roundRect">
            <a:avLst>
              <a:gd name="adj" fmla="val 2782"/>
            </a:avLst>
          </a:prstGeom>
          <a:solidFill>
            <a:srgbClr val="FFFFFF">
              <a:alpha val="49001"/>
            </a:srgbClr>
          </a:solidFill>
          <a:ln w="9525" algn="ctr">
            <a:solidFill>
              <a:srgbClr val="003366">
                <a:alpha val="23000"/>
              </a:srgbClr>
            </a:solidFill>
            <a:round/>
            <a:headEnd/>
            <a:tailEnd/>
          </a:ln>
          <a:effectLst/>
        </p:spPr>
        <p:txBody>
          <a:bodyPr wrap="none" lIns="128016" tIns="64008" rIns="128016" bIns="64008" anchor="ctr"/>
          <a:lstStyle/>
          <a:p>
            <a:endParaRPr lang="ko-KR" altLang="ko-KR" dirty="0"/>
          </a:p>
        </p:txBody>
      </p:sp>
      <p:pic>
        <p:nvPicPr>
          <p:cNvPr id="16" name="그림 15" descr="글머리 기호3_blue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8367" y="3210869"/>
            <a:ext cx="476575" cy="528377"/>
          </a:xfrm>
          <a:prstGeom prst="rect">
            <a:avLst/>
          </a:prstGeom>
        </p:spPr>
      </p:pic>
      <p:pic>
        <p:nvPicPr>
          <p:cNvPr id="10" name="Picture 2" descr="D:\Documents and Settings\master.MY_COM\바탕 화면\그림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21" y="1000098"/>
            <a:ext cx="11791030" cy="1300172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15853" y="1167709"/>
            <a:ext cx="11159368" cy="73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FFFFFF"/>
            </a:outerShdw>
          </a:effectLst>
        </p:spPr>
        <p:txBody>
          <a:bodyPr wrap="square" lIns="128016" tIns="64008" rIns="128016" bIns="64008">
            <a:spAutoFit/>
          </a:bodyPr>
          <a:lstStyle/>
          <a:p>
            <a:pPr lvl="0" algn="ctr" fontAlgn="base" latinLnBrk="0">
              <a:spcBef>
                <a:spcPct val="50000"/>
              </a:spcBef>
            </a:pP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5-3) 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쇠고기 위생관리 </a:t>
            </a:r>
            <a:r>
              <a:rPr lang="en-US" altLang="ko-KR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: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ko-KR" altLang="en-US" sz="3900" kern="0" dirty="0" err="1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렌더링</a:t>
            </a:r>
            <a:r>
              <a:rPr lang="ko-KR" altLang="en-US" sz="3900" kern="0" dirty="0" smtClean="0">
                <a:solidFill>
                  <a:srgbClr val="000066"/>
                </a:solidFill>
                <a:latin typeface="HY헤드라인M" pitchFamily="18" charset="-127"/>
                <a:ea typeface="HY헤드라인M" pitchFamily="18" charset="-127"/>
              </a:rPr>
              <a:t> 처리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00800" y="3093702"/>
            <a:ext cx="5700752" cy="5213734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>
              <a:lnSpc>
                <a:spcPct val="150000"/>
              </a:lnSpc>
              <a:spcBef>
                <a:spcPts val="840"/>
              </a:spcBef>
              <a:spcAft>
                <a:spcPts val="840"/>
              </a:spcAft>
            </a:pPr>
            <a:r>
              <a:rPr lang="ko-KR" altLang="en-US" dirty="0" err="1" smtClean="0">
                <a:latin typeface="HY견고딕" pitchFamily="18" charset="-127"/>
                <a:ea typeface="HY견고딕" pitchFamily="18" charset="-127"/>
              </a:rPr>
              <a:t>렌더링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 시설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처리 중간 수집소 방문 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ts val="840"/>
              </a:spcBef>
              <a:spcAft>
                <a:spcPts val="840"/>
              </a:spcAft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폐사체 수거 및 렌더링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 :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일 평균 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500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두 수집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수거 동물 원피 제거 후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렌더링 시설로 운송 </a:t>
            </a:r>
            <a:endParaRPr lang="en-US" altLang="ko-KR" dirty="0" smtClean="0">
              <a:latin typeface="HY견고딕" pitchFamily="18" charset="-127"/>
              <a:ea typeface="HY견고딕" pitchFamily="18" charset="-127"/>
            </a:endParaRPr>
          </a:p>
          <a:p>
            <a:pPr>
              <a:lnSpc>
                <a:spcPct val="150000"/>
              </a:lnSpc>
              <a:spcBef>
                <a:spcPts val="840"/>
              </a:spcBef>
              <a:spcAft>
                <a:spcPts val="840"/>
              </a:spcAft>
            </a:pP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정부의 렌더링 시설 정기점검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 : 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미 정부 직원이 시료채취 규정 준수여부 관리 감독 및 비료제품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사료 사용금지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)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표시사항</a:t>
            </a:r>
            <a:r>
              <a:rPr lang="en-US" altLang="ko-KR" dirty="0" smtClean="0"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dirty="0" smtClean="0">
                <a:latin typeface="HY견고딕" pitchFamily="18" charset="-127"/>
                <a:ea typeface="HY견고딕" pitchFamily="18" charset="-127"/>
              </a:rPr>
              <a:t>준수 등</a:t>
            </a:r>
            <a:endParaRPr lang="ko-KR" altLang="en-US" sz="2200" dirty="0">
              <a:latin typeface="HY견고딕" pitchFamily="18" charset="-127"/>
              <a:ea typeface="HY견고딕" pitchFamily="18" charset="-127"/>
            </a:endParaRPr>
          </a:p>
        </p:txBody>
      </p:sp>
      <p:sp useBgFill="1">
        <p:nvSpPr>
          <p:cNvPr id="19" name="타원 18"/>
          <p:cNvSpPr/>
          <p:nvPr/>
        </p:nvSpPr>
        <p:spPr>
          <a:xfrm>
            <a:off x="4000483" y="4400547"/>
            <a:ext cx="300040" cy="20002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endParaRPr lang="ko-KR" altLang="en-US" dirty="0"/>
          </a:p>
        </p:txBody>
      </p:sp>
      <p:pic>
        <p:nvPicPr>
          <p:cNvPr id="23" name="내용 개체 틀 22" descr="P5044423.JP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1200113" y="3039154"/>
            <a:ext cx="4800634" cy="5500726"/>
          </a:xfrm>
        </p:spPr>
      </p:pic>
      <p:pic>
        <p:nvPicPr>
          <p:cNvPr id="24" name="그림 23" descr="글머리 기호3_blue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0761" y="5979907"/>
            <a:ext cx="476575" cy="428364"/>
          </a:xfrm>
          <a:prstGeom prst="rect">
            <a:avLst/>
          </a:prstGeom>
        </p:spPr>
      </p:pic>
      <p:grpSp>
        <p:nvGrpSpPr>
          <p:cNvPr id="26" name="그룹 25"/>
          <p:cNvGrpSpPr/>
          <p:nvPr/>
        </p:nvGrpSpPr>
        <p:grpSpPr>
          <a:xfrm>
            <a:off x="6300787" y="2255095"/>
            <a:ext cx="5500726" cy="806490"/>
            <a:chOff x="4211422" y="4221088"/>
            <a:chExt cx="4104870" cy="600795"/>
          </a:xfrm>
        </p:grpSpPr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>
              <a:off x="4211422" y="4221195"/>
              <a:ext cx="4104870" cy="6006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B6FB9"/>
                </a:gs>
                <a:gs pos="100000">
                  <a:srgbClr val="003048"/>
                </a:gs>
              </a:gsLst>
              <a:lin ang="2700000" scaled="1"/>
            </a:gradFill>
            <a:ln w="63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dirty="0"/>
            </a:p>
          </p:txBody>
        </p:sp>
        <p:sp>
          <p:nvSpPr>
            <p:cNvPr id="28" name="AutoShape 9"/>
            <p:cNvSpPr>
              <a:spLocks noChangeArrowheads="1"/>
            </p:cNvSpPr>
            <p:nvPr/>
          </p:nvSpPr>
          <p:spPr bwMode="auto">
            <a:xfrm>
              <a:off x="4295000" y="4221088"/>
              <a:ext cx="3877400" cy="24961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alpha val="31000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/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6201526" y="2335494"/>
            <a:ext cx="5499943" cy="560154"/>
          </a:xfrm>
          <a:prstGeom prst="rect">
            <a:avLst/>
          </a:prstGeom>
        </p:spPr>
        <p:txBody>
          <a:bodyPr wrap="square" lIns="50400" tIns="64008" rIns="50400" bIns="64008" anchor="ctr">
            <a:spAutoFit/>
            <a:scene3d>
              <a:camera prst="orthographicFront"/>
              <a:lightRig rig="threePt" dir="t"/>
            </a:scene3d>
            <a:sp3d contourW="38100">
              <a:bevelT w="0" h="25400"/>
              <a:contourClr>
                <a:srgbClr val="2E1700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latinLnBrk="0" hangingPunct="0">
              <a:defRPr/>
            </a:pPr>
            <a:r>
              <a:rPr lang="en-US" altLang="ko-KR" sz="2800" dirty="0" smtClean="0">
                <a:solidFill>
                  <a:schemeClr val="bg1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  Baker Commodities(5.3)</a:t>
            </a:r>
            <a:endParaRPr lang="ko-KR" altLang="en-US" sz="2800" dirty="0" smtClean="0">
              <a:solidFill>
                <a:schemeClr val="bg1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35" name="그림 34" descr="글머리 기호3_blue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4841" y="3967306"/>
            <a:ext cx="476575" cy="528377"/>
          </a:xfrm>
          <a:prstGeom prst="rect">
            <a:avLst/>
          </a:prstGeom>
        </p:spPr>
      </p:pic>
      <p:sp>
        <p:nvSpPr>
          <p:cNvPr id="17" name="슬라이드 번호 개체 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5A9AB-01AB-4193-9F1A-6CEEB7DA71F9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753</Words>
  <Application>Microsoft Office PowerPoint</Application>
  <PresentationFormat>A3 용지(297x420mm)</PresentationFormat>
  <Paragraphs>131</Paragraphs>
  <Slides>10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Company>ALL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END USER</dc:creator>
  <cp:lastModifiedBy>user</cp:lastModifiedBy>
  <cp:revision>204</cp:revision>
  <dcterms:created xsi:type="dcterms:W3CDTF">2012-05-08T22:44:24Z</dcterms:created>
  <dcterms:modified xsi:type="dcterms:W3CDTF">2012-05-11T04:14:27Z</dcterms:modified>
</cp:coreProperties>
</file>