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303" r:id="rId3"/>
    <p:sldId id="318" r:id="rId4"/>
    <p:sldId id="312" r:id="rId5"/>
    <p:sldId id="302" r:id="rId6"/>
    <p:sldId id="300" r:id="rId7"/>
    <p:sldId id="304" r:id="rId8"/>
    <p:sldId id="317" r:id="rId9"/>
    <p:sldId id="301" r:id="rId10"/>
    <p:sldId id="307" r:id="rId11"/>
    <p:sldId id="306" r:id="rId12"/>
    <p:sldId id="316" r:id="rId13"/>
    <p:sldId id="314" r:id="rId14"/>
  </p:sldIdLst>
  <p:sldSz cx="9144000" cy="6858000" type="screen4x3"/>
  <p:notesSz cx="6807200" cy="9939338"/>
  <p:embeddedFontLst>
    <p:embeddedFont>
      <p:font typeface="나눔손글씨 붓" pitchFamily="66" charset="-127"/>
      <p:regular r:id="rId16"/>
    </p:embeddedFont>
    <p:embeddedFont>
      <p:font typeface="맑은 고딕" pitchFamily="50" charset="-127"/>
      <p:regular r:id="rId17"/>
      <p:bold r:id="rId18"/>
    </p:embeddedFont>
    <p:embeddedFont>
      <p:font typeface="나눔고딕 ExtraBold" pitchFamily="50" charset="-127"/>
      <p:bold r:id="rId19"/>
    </p:embeddedFont>
    <p:embeddedFont>
      <p:font typeface="HY헤드라인B" pitchFamily="18" charset="-127"/>
      <p:regular r:id="rId20"/>
    </p:embeddedFont>
    <p:embeddedFont>
      <p:font typeface="나눔고딕" pitchFamily="50" charset="-127"/>
      <p:regular r:id="rId21"/>
      <p:bold r:id="rId22"/>
    </p:embeddedFont>
    <p:embeddedFont>
      <p:font typeface="08서울남산체 L" pitchFamily="18" charset="-127"/>
      <p:regular r:id="rId23"/>
    </p:embeddedFont>
    <p:embeddedFont>
      <p:font typeface="HY동녘B" pitchFamily="18" charset="-127"/>
      <p:regular r:id="rId24"/>
    </p:embeddedFont>
    <p:embeddedFont>
      <p:font typeface="HY수평선B" pitchFamily="18" charset="-127"/>
      <p:regular r:id="rId25"/>
    </p:embeddedFont>
    <p:embeddedFont>
      <p:font typeface="휴먼우린체" pitchFamily="18" charset="-127"/>
      <p:regular r:id="rId26"/>
    </p:embeddedFont>
    <p:embeddedFont>
      <p:font typeface="휴먼모음T" pitchFamily="18" charset="-127"/>
      <p:regular r:id="rId27"/>
    </p:embeddedFont>
    <p:embeddedFont>
      <p:font typeface="가을체" pitchFamily="18" charset="-127"/>
      <p:regular r:id="rId28"/>
    </p:embeddedFont>
    <p:embeddedFont>
      <p:font typeface="08서울한강체 M" pitchFamily="18" charset="-127"/>
      <p:regular r:id="rId29"/>
    </p:embeddedFont>
    <p:embeddedFont>
      <p:font typeface="-아이리스M" pitchFamily="18" charset="-127"/>
      <p:regular r:id="rId30"/>
    </p:embeddedFont>
    <p:embeddedFont>
      <p:font typeface="서울한강체 M" pitchFamily="18" charset="-127"/>
      <p:regular r:id="rId3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608200"/>
    <a:srgbClr val="99CC00"/>
    <a:srgbClr val="92B54B"/>
    <a:srgbClr val="D175A3"/>
    <a:srgbClr val="993366"/>
    <a:srgbClr val="E7B7CF"/>
    <a:srgbClr val="C14382"/>
    <a:srgbClr val="4BACC6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3" autoAdjust="0"/>
    <p:restoredTop sz="94660"/>
  </p:normalViewPr>
  <p:slideViewPr>
    <p:cSldViewPr>
      <p:cViewPr>
        <p:scale>
          <a:sx n="75" d="100"/>
          <a:sy n="75" d="100"/>
        </p:scale>
        <p:origin x="-62" y="-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/>
      <c:pieChart>
        <c:varyColors val="1"/>
        <c:ser>
          <c:idx val="0"/>
          <c:order val="0"/>
          <c:spPr>
            <a:solidFill>
              <a:srgbClr val="993366">
                <a:alpha val="69804"/>
              </a:srgbClr>
            </a:solidFill>
            <a:ln w="9525" cap="flat" cmpd="sng" algn="ctr">
              <a:solidFill>
                <a:srgbClr val="99336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explosion val="10"/>
          <c:dLbls>
            <c:dLbl>
              <c:idx val="0"/>
              <c:delete val="1"/>
            </c:dLbl>
            <c:dLbl>
              <c:idx val="1"/>
              <c:layout>
                <c:manualLayout>
                  <c:x val="-3.6851903652447414E-2"/>
                  <c:y val="-2.3241756303662001E-3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HY동녘B" pitchFamily="18" charset="-127"/>
                      <a:ea typeface="HY동녘B" pitchFamily="18" charset="-127"/>
                    </a:defRPr>
                  </a:pPr>
                  <a:endParaRPr lang="ko-KR"/>
                </a:p>
              </c:txPr>
              <c:dLblPos val="bestFit"/>
              <c:showVal val="1"/>
              <c:showCatName val="1"/>
              <c:separator>
</c:separator>
            </c:dLbl>
            <c:dLbl>
              <c:idx val="2"/>
              <c:layout>
                <c:manualLayout>
                  <c:x val="0.1411395543875317"/>
                  <c:y val="-9.6536378753949367E-2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3"/>
              <c:layout>
                <c:manualLayout>
                  <c:x val="0.15002533088087541"/>
                  <c:y val="8.8968250348438346E-2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4"/>
              <c:layout>
                <c:manualLayout>
                  <c:x val="-5.6229480016385905E-2"/>
                  <c:y val="1.6223054264602788E-2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HY동녘B" pitchFamily="18" charset="-127"/>
                      <a:ea typeface="HY동녘B" pitchFamily="18" charset="-127"/>
                    </a:defRPr>
                  </a:pPr>
                  <a:endParaRPr lang="ko-KR"/>
                </a:p>
              </c:txPr>
              <c:dLblPos val="bestFit"/>
              <c:showVal val="1"/>
              <c:showCatName val="1"/>
              <c:separator>
</c:separator>
            </c:dLbl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HY동녘B" pitchFamily="18" charset="-127"/>
                    <a:ea typeface="HY동녘B" pitchFamily="18" charset="-127"/>
                  </a:defRPr>
                </a:pPr>
                <a:endParaRPr lang="ko-KR"/>
              </a:p>
            </c:txPr>
            <c:dLblPos val="ctr"/>
            <c:showVal val="1"/>
            <c:showCatName val="1"/>
            <c:separator>
</c:separator>
            <c:showLeaderLines val="1"/>
          </c:dLbls>
          <c:cat>
            <c:strRef>
              <c:f>Sheet1!$B$4:$B$8</c:f>
              <c:strCache>
                <c:ptCount val="5"/>
                <c:pt idx="0">
                  <c:v>일반회계</c:v>
                </c:pt>
                <c:pt idx="1">
                  <c:v>기금전출
반환금 등</c:v>
                </c:pt>
                <c:pt idx="2">
                  <c:v>교육청
법정지원</c:v>
                </c:pt>
                <c:pt idx="3">
                  <c:v>자치구
법정지원</c:v>
                </c:pt>
                <c:pt idx="4">
                  <c:v>채무상환</c:v>
                </c:pt>
              </c:strCache>
            </c:strRef>
          </c:cat>
          <c:val>
            <c:numRef>
              <c:f>Sheet1!$C$4:$C$8</c:f>
              <c:numCache>
                <c:formatCode>#,##0"억원"</c:formatCode>
                <c:ptCount val="5"/>
                <c:pt idx="0" formatCode="#&quot;조 &quot;#,##0&quot;억원&quot;">
                  <c:v>156306</c:v>
                </c:pt>
                <c:pt idx="1">
                  <c:v>3456</c:v>
                </c:pt>
                <c:pt idx="2" formatCode="#&quot;조 &quot;#,##0&quot;억원&quot;">
                  <c:v>23230</c:v>
                </c:pt>
                <c:pt idx="3" formatCode="#&quot;조 &quot;#,##0&quot;억원&quot;">
                  <c:v>31252</c:v>
                </c:pt>
                <c:pt idx="4">
                  <c:v>406</c:v>
                </c:pt>
              </c:numCache>
            </c:numRef>
          </c:val>
        </c:ser>
        <c:firstSliceAng val="320"/>
      </c:pieChart>
    </c:plotArea>
    <c:plotVisOnly val="1"/>
  </c:chart>
  <c:spPr>
    <a:noFill/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style val="4"/>
  <c:chart>
    <c:plotArea>
      <c:layout/>
      <c:pieChart>
        <c:varyColors val="1"/>
        <c:ser>
          <c:idx val="0"/>
          <c:order val="0"/>
          <c:spPr>
            <a:solidFill>
              <a:srgbClr val="993366">
                <a:alpha val="30196"/>
              </a:srgbClr>
            </a:solidFill>
            <a:ln>
              <a:solidFill>
                <a:srgbClr val="993366"/>
              </a:solidFill>
            </a:ln>
          </c:spPr>
          <c:explosion val="25"/>
          <c:dLbls>
            <c:dLbl>
              <c:idx val="0"/>
              <c:delete val="1"/>
            </c:dLbl>
            <c:dLbl>
              <c:idx val="1"/>
              <c:layout>
                <c:manualLayout>
                  <c:x val="3.9837186442703183E-2"/>
                  <c:y val="-0.12879799794267124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2"/>
              <c:layout>
                <c:manualLayout>
                  <c:x val="3.3035185758429952E-2"/>
                  <c:y val="1.9032628220917919E-2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3"/>
              <c:layout>
                <c:manualLayout>
                  <c:x val="5.5139263545233033E-2"/>
                  <c:y val="0.1811664293595914"/>
                </c:manualLayout>
              </c:layout>
              <c:dLblPos val="bestFit"/>
              <c:showVal val="1"/>
              <c:showCatName val="1"/>
              <c:separator>
</c:separator>
            </c:dLbl>
            <c:txPr>
              <a:bodyPr/>
              <a:lstStyle/>
              <a:p>
                <a:pPr>
                  <a:defRPr sz="1000">
                    <a:latin typeface="HY동녘B" pitchFamily="18" charset="-127"/>
                    <a:ea typeface="HY동녘B" pitchFamily="18" charset="-127"/>
                  </a:defRPr>
                </a:pPr>
                <a:endParaRPr lang="ko-KR"/>
              </a:p>
            </c:txPr>
            <c:dLblPos val="ctr"/>
            <c:showVal val="1"/>
            <c:showCatName val="1"/>
            <c:separator>
</c:separator>
            <c:showLeaderLines val="1"/>
          </c:dLbls>
          <c:cat>
            <c:strRef>
              <c:f>Sheet1!$G$4:$G$7</c:f>
              <c:strCache>
                <c:ptCount val="4"/>
                <c:pt idx="0">
                  <c:v>특별회계</c:v>
                </c:pt>
                <c:pt idx="1">
                  <c:v>자치구지원</c:v>
                </c:pt>
                <c:pt idx="2">
                  <c:v>채무상환</c:v>
                </c:pt>
                <c:pt idx="3">
                  <c:v>반환금 등</c:v>
                </c:pt>
              </c:strCache>
            </c:strRef>
          </c:cat>
          <c:val>
            <c:numRef>
              <c:f>Sheet1!$H$4:$H$7</c:f>
              <c:numCache>
                <c:formatCode>#,##0"억원"</c:formatCode>
                <c:ptCount val="4"/>
                <c:pt idx="0" formatCode="#&quot;조 &quot;#,##0&quot;억원&quot;">
                  <c:v>79184</c:v>
                </c:pt>
                <c:pt idx="1">
                  <c:v>310</c:v>
                </c:pt>
                <c:pt idx="2">
                  <c:v>4613</c:v>
                </c:pt>
                <c:pt idx="3">
                  <c:v>142</c:v>
                </c:pt>
              </c:numCache>
            </c:numRef>
          </c:val>
        </c:ser>
        <c:dLbls>
          <c:showVal val="1"/>
        </c:dLbls>
        <c:firstSliceAng val="100"/>
      </c:pieChart>
    </c:plotArea>
    <c:plotVisOnly val="1"/>
  </c:chart>
  <c:spPr>
    <a:noFill/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/>
      <c:lineChart>
        <c:grouping val="standard"/>
        <c:ser>
          <c:idx val="0"/>
          <c:order val="0"/>
          <c:spPr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8"/>
            <c:spPr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ko-KR"/>
                      <a:t>9,075 </a:t>
                    </a:r>
                    <a:r>
                      <a:rPr lang="ko-KR" altLang="en-US"/>
                      <a:t>억원</a:t>
                    </a:r>
                  </a:p>
                </c:rich>
              </c:tx>
              <c:dLblPos val="t"/>
              <c:showVal val="1"/>
            </c:dLbl>
            <c:txPr>
              <a:bodyPr/>
              <a:lstStyle/>
              <a:p>
                <a:pPr>
                  <a:defRPr>
                    <a:latin typeface="08서울한강체 M" pitchFamily="18" charset="-127"/>
                    <a:ea typeface="08서울한강체 M" pitchFamily="18" charset="-127"/>
                  </a:defRPr>
                </a:pPr>
                <a:endParaRPr lang="ko-KR"/>
              </a:p>
            </c:txPr>
            <c:dLblPos val="t"/>
            <c:showVal val="1"/>
          </c:dLbls>
          <c:cat>
            <c:strRef>
              <c:f>Sheet1!$C$2:$E$2</c:f>
              <c:strCache>
                <c:ptCount val="3"/>
                <c:pt idx="0">
                  <c:v>2011년</c:v>
                </c:pt>
                <c:pt idx="1">
                  <c:v>2012년</c:v>
                </c:pt>
                <c:pt idx="2">
                  <c:v>2013년(안)</c:v>
                </c:pt>
              </c:strCache>
            </c:strRef>
          </c:cat>
          <c:val>
            <c:numRef>
              <c:f>Sheet1!$C$3:$E$3</c:f>
              <c:numCache>
                <c:formatCode>#,##0_ "억원"</c:formatCode>
                <c:ptCount val="3"/>
                <c:pt idx="0">
                  <c:v>7483</c:v>
                </c:pt>
                <c:pt idx="1">
                  <c:v>8986</c:v>
                </c:pt>
                <c:pt idx="2">
                  <c:v>9300</c:v>
                </c:pt>
              </c:numCache>
            </c:numRef>
          </c:val>
        </c:ser>
        <c:marker val="1"/>
        <c:axId val="164768768"/>
        <c:axId val="168506112"/>
      </c:lineChart>
      <c:catAx>
        <c:axId val="16476876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나눔고딕 ExtraBold" pitchFamily="50" charset="-127"/>
                <a:ea typeface="나눔고딕 ExtraBold" pitchFamily="50" charset="-127"/>
              </a:defRPr>
            </a:pPr>
            <a:endParaRPr lang="ko-KR"/>
          </a:p>
        </c:txPr>
        <c:crossAx val="168506112"/>
        <c:crosses val="autoZero"/>
        <c:auto val="1"/>
        <c:lblAlgn val="ctr"/>
        <c:lblOffset val="100"/>
      </c:catAx>
      <c:valAx>
        <c:axId val="168506112"/>
        <c:scaling>
          <c:orientation val="minMax"/>
          <c:max val="10000"/>
          <c:min val="6500"/>
        </c:scaling>
        <c:axPos val="l"/>
        <c:numFmt formatCode="#,##0_ &quot;억원&quot;" sourceLinked="1"/>
        <c:tickLblPos val="nextTo"/>
        <c:txPr>
          <a:bodyPr/>
          <a:lstStyle/>
          <a:p>
            <a:pPr>
              <a:defRPr sz="100" baseline="0">
                <a:solidFill>
                  <a:schemeClr val="bg1"/>
                </a:solidFill>
              </a:defRPr>
            </a:pPr>
            <a:endParaRPr lang="ko-KR"/>
          </a:p>
        </c:txPr>
        <c:crossAx val="164768768"/>
        <c:crosses val="autoZero"/>
        <c:crossBetween val="between"/>
      </c:valAx>
      <c:spPr>
        <a:noFill/>
      </c:spPr>
    </c:plotArea>
    <c:plotVisOnly val="1"/>
  </c:chart>
  <c:spPr>
    <a:noFill/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9787" cy="496967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2"/>
            <a:ext cx="2949787" cy="496967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AD22DDCE-6115-41B6-B604-650D89D1C642}" type="datetimeFigureOut">
              <a:rPr lang="ko-KR" altLang="en-US" smtClean="0"/>
              <a:pPr/>
              <a:t>2012-11-01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8"/>
            <a:ext cx="2949787" cy="496967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8"/>
            <a:ext cx="2949787" cy="496967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26E66AC3-734C-4C37-828F-4C3600105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신청사탬플릿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8AB7-D21B-4996-A1FD-319D5988E4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8AB7-D21B-4996-A1FD-319D5988E4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8AB7-D21B-4996-A1FD-319D5988E4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8AB7-D21B-4996-A1FD-319D5988E4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8AB7-D21B-4996-A1FD-319D5988E4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8AB7-D21B-4996-A1FD-319D5988E4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8AB7-D21B-4996-A1FD-319D5988E4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신청사탬플릿-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신청사탬플릿-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그림 6" descr="2012희망서울 로고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56376" y="188640"/>
            <a:ext cx="1065307" cy="4246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8AB7-D21B-4996-A1FD-319D5988E41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6" name="그림 5" descr="신청사탬플릿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8AB7-D21B-4996-A1FD-319D5988E4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B8AB7-D21B-4996-A1FD-319D5988E4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51452;&#48124;&#52280;&#50668;&#50640;&#49328;\&#50696;&#49328;&#54617;&#44368;\&#48156;&#54364;&#51088;&#47308;\&#44608;&#44305;&#48124;_&#50612;&#45712;&#45216;%20&#50724;&#54980;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915815" y="1347926"/>
            <a:ext cx="6264697" cy="265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fontAlgn="auto">
              <a:lnSpc>
                <a:spcPts val="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9000" b="1" spc="600" smtClean="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붓" pitchFamily="66" charset="-127"/>
                <a:ea typeface="나눔손글씨 붓" pitchFamily="66" charset="-127"/>
              </a:rPr>
              <a:t>2013</a:t>
            </a:r>
            <a:r>
              <a:rPr kumimoji="0" lang="ko-KR" altLang="en-US" sz="9000" b="1" spc="600" smtClean="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붓" pitchFamily="66" charset="-127"/>
                <a:ea typeface="나눔손글씨 붓" pitchFamily="66" charset="-127"/>
              </a:rPr>
              <a:t>년도</a:t>
            </a:r>
            <a:r>
              <a:rPr kumimoji="0" lang="en-US" altLang="ko-KR" sz="9000" b="1" spc="600" smtClean="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붓" pitchFamily="66" charset="-127"/>
                <a:ea typeface="나눔손글씨 붓" pitchFamily="66" charset="-127"/>
              </a:rPr>
              <a:t/>
            </a:r>
            <a:br>
              <a:rPr kumimoji="0" lang="en-US" altLang="ko-KR" sz="9000" b="1" spc="600" smtClean="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붓" pitchFamily="66" charset="-127"/>
                <a:ea typeface="나눔손글씨 붓" pitchFamily="66" charset="-127"/>
              </a:rPr>
            </a:br>
            <a:r>
              <a:rPr kumimoji="0" lang="en-US" altLang="ko-KR" sz="9000" b="1" spc="600" smtClean="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붓" pitchFamily="66" charset="-127"/>
                <a:ea typeface="나눔손글씨 붓" pitchFamily="66" charset="-127"/>
              </a:rPr>
              <a:t> </a:t>
            </a:r>
            <a:r>
              <a:rPr kumimoji="0" lang="ko-KR" altLang="en-US" sz="9000" b="1" spc="600" smtClean="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붓" pitchFamily="66" charset="-127"/>
                <a:ea typeface="나눔손글씨 붓" pitchFamily="66" charset="-127"/>
              </a:rPr>
              <a:t>서울시 예산안</a:t>
            </a:r>
            <a:endParaRPr kumimoji="0" lang="en-US" altLang="ko-KR" sz="9000" b="1" spc="600" dirty="0">
              <a:ln w="19050">
                <a:solidFill>
                  <a:schemeClr val="accent5">
                    <a:lumMod val="50000"/>
                  </a:schemeClr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손글씨 붓" pitchFamily="66" charset="-127"/>
              <a:ea typeface="나눔손글씨 붓" pitchFamily="66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2160" y="5013176"/>
            <a:ext cx="30243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b="1" spc="60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붓" pitchFamily="66" charset="-127"/>
                <a:ea typeface="나눔손글씨 붓" pitchFamily="66" charset="-127"/>
              </a:rPr>
              <a:t>서울특별시</a:t>
            </a:r>
            <a:endParaRPr lang="ko-KR" altLang="en-US" sz="5000" b="1" spc="600">
              <a:ln>
                <a:solidFill>
                  <a:schemeClr val="bg1"/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손글씨 붓" pitchFamily="66" charset="-127"/>
              <a:ea typeface="나눔손글씨 붓" pitchFamily="66" charset="-127"/>
            </a:endParaRPr>
          </a:p>
        </p:txBody>
      </p:sp>
      <p:pic>
        <p:nvPicPr>
          <p:cNvPr id="4" name="김광민_어느날 오후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899525" y="710140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9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/>
          <p:cNvGrpSpPr/>
          <p:nvPr/>
        </p:nvGrpSpPr>
        <p:grpSpPr>
          <a:xfrm>
            <a:off x="-247322" y="17329"/>
            <a:ext cx="8203698" cy="1323439"/>
            <a:chOff x="-247322" y="404664"/>
            <a:chExt cx="8203698" cy="1323439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-247322" y="969000"/>
              <a:ext cx="8203698" cy="572224"/>
            </a:xfrm>
            <a:prstGeom prst="roundRect">
              <a:avLst>
                <a:gd name="adj" fmla="val 9523"/>
              </a:avLst>
            </a:prstGeom>
            <a:solidFill>
              <a:srgbClr val="666699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1260000" rtlCol="0" anchor="ctr"/>
            <a:lstStyle/>
            <a:p>
              <a:r>
                <a:rPr lang="ko-KR" altLang="en-US" sz="25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itchFamily="50" charset="-127"/>
                  <a:ea typeface="나눔고딕 ExtraBold" pitchFamily="50" charset="-127"/>
                </a:rPr>
                <a:t>시민이 주인되는 서울을 만들겠습니다</a:t>
              </a:r>
              <a:r>
                <a:rPr lang="en-US" altLang="ko-KR" sz="25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itchFamily="50" charset="-127"/>
                  <a:ea typeface="나눔고딕 ExtraBold" pitchFamily="50" charset="-127"/>
                </a:rPr>
                <a:t>.</a:t>
              </a:r>
              <a:r>
                <a:rPr lang="ko-KR" altLang="en-US" sz="25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endParaRPr lang="ko-KR" altLang="en-US" sz="2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7504" y="404664"/>
              <a:ext cx="158417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smtClean="0">
                  <a:ln w="38100" cmpd="sng">
                    <a:solidFill>
                      <a:srgbClr val="FFFFFF"/>
                    </a:solidFill>
                    <a:prstDash val="solid"/>
                  </a:ln>
                  <a:solidFill>
                    <a:srgbClr val="666699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9</a:t>
              </a:r>
              <a:endParaRPr lang="ko-KR" altLang="en-US" sz="8000">
                <a:ln w="38100" cmpd="sng">
                  <a:solidFill>
                    <a:srgbClr val="FFFFFF"/>
                  </a:solidFill>
                  <a:prstDash val="solid"/>
                </a:ln>
                <a:solidFill>
                  <a:srgbClr val="6666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endParaRPr>
            </a:p>
          </p:txBody>
        </p:sp>
      </p:grpSp>
      <p:sp>
        <p:nvSpPr>
          <p:cNvPr id="7" name="모서리가 둥근 직사각형 6"/>
          <p:cNvSpPr/>
          <p:nvPr/>
        </p:nvSpPr>
        <p:spPr>
          <a:xfrm>
            <a:off x="395536" y="1412776"/>
            <a:ext cx="3960440" cy="2952395"/>
          </a:xfrm>
          <a:prstGeom prst="roundRect">
            <a:avLst>
              <a:gd name="adj" fmla="val 3050"/>
            </a:avLst>
          </a:prstGeom>
          <a:noFill/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179511" y="1541848"/>
            <a:ext cx="4032449" cy="432000"/>
          </a:xfrm>
          <a:prstGeom prst="roundRect">
            <a:avLst>
              <a:gd name="adj" fmla="val 12766"/>
            </a:avLst>
          </a:prstGeom>
          <a:solidFill>
            <a:srgbClr val="6666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rPr>
              <a:t>마을공동체 회복</a:t>
            </a:r>
            <a:endParaRPr lang="ko-KR" alt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B" pitchFamily="18" charset="-127"/>
              <a:ea typeface="HY헤드라인B" pitchFamily="18" charset="-127"/>
            </a:endParaRPr>
          </a:p>
        </p:txBody>
      </p:sp>
      <p:grpSp>
        <p:nvGrpSpPr>
          <p:cNvPr id="8" name="그룹 39"/>
          <p:cNvGrpSpPr/>
          <p:nvPr/>
        </p:nvGrpSpPr>
        <p:grpSpPr>
          <a:xfrm>
            <a:off x="4572000" y="1412777"/>
            <a:ext cx="4176464" cy="2253639"/>
            <a:chOff x="179512" y="1643744"/>
            <a:chExt cx="4176464" cy="2253639"/>
          </a:xfrm>
        </p:grpSpPr>
        <p:sp>
          <p:nvSpPr>
            <p:cNvPr id="42" name="모서리가 둥근 직사각형 41"/>
            <p:cNvSpPr/>
            <p:nvPr/>
          </p:nvSpPr>
          <p:spPr>
            <a:xfrm>
              <a:off x="395536" y="1643744"/>
              <a:ext cx="3960440" cy="2160239"/>
            </a:xfrm>
            <a:prstGeom prst="roundRect">
              <a:avLst>
                <a:gd name="adj" fmla="val 3875"/>
              </a:avLst>
            </a:prstGeom>
            <a:noFill/>
            <a:ln w="31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모서리가 둥근 직사각형 42"/>
            <p:cNvSpPr/>
            <p:nvPr/>
          </p:nvSpPr>
          <p:spPr>
            <a:xfrm>
              <a:off x="179512" y="1772816"/>
              <a:ext cx="4032000" cy="432000"/>
            </a:xfrm>
            <a:prstGeom prst="roundRect">
              <a:avLst>
                <a:gd name="adj" fmla="val 12766"/>
              </a:avLst>
            </a:prstGeom>
            <a:solidFill>
              <a:srgbClr val="6666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6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주민참여예산제 도입 </a:t>
              </a:r>
              <a:r>
                <a:rPr lang="en-US" altLang="ko-KR" sz="16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: 500</a:t>
              </a:r>
              <a:r>
                <a:rPr lang="ko-KR" altLang="en-US" sz="16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억원</a:t>
              </a:r>
              <a:endParaRPr lang="ko-KR" alt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395536" y="2291815"/>
              <a:ext cx="3958750" cy="1605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000" indent="-1800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3765600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▶ 시민이 제안한 사업을 시민의 손으로 직접 선정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765600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총 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402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개 사업 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1,989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 신청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lnSpc>
                  <a:spcPct val="150000"/>
                </a:lnSpc>
                <a:spcBef>
                  <a:spcPts val="500"/>
                </a:spcBef>
                <a:spcAft>
                  <a:spcPts val="0"/>
                </a:spcAft>
                <a:buFontTx/>
                <a:buChar char="•"/>
                <a:tabLst>
                  <a:tab pos="3765600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공모를 거쳐 선임된 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250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명 참여예산위원이 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3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단계 심사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(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자치구 심사소위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분과위원회 심사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참여예산 한마당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)</a:t>
              </a:r>
            </a:p>
            <a:p>
              <a:pPr marL="180000" indent="-180000" fontAlgn="auto">
                <a:lnSpc>
                  <a:spcPct val="150000"/>
                </a:lnSpc>
                <a:spcBef>
                  <a:spcPts val="500"/>
                </a:spcBef>
                <a:spcAft>
                  <a:spcPts val="0"/>
                </a:spcAft>
                <a:buFontTx/>
                <a:buChar char="•"/>
                <a:tabLst>
                  <a:tab pos="3765600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최종 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132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개 사업 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500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 선정</a:t>
              </a:r>
              <a:endParaRPr lang="en-US" altLang="ko-KR" sz="1200" b="1" dirty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395536" y="2155088"/>
            <a:ext cx="3958750" cy="1150338"/>
            <a:chOff x="395536" y="2226648"/>
            <a:chExt cx="3958750" cy="1150338"/>
          </a:xfrm>
        </p:grpSpPr>
        <p:sp>
          <p:nvSpPr>
            <p:cNvPr id="12" name="직사각형 11"/>
            <p:cNvSpPr/>
            <p:nvPr/>
          </p:nvSpPr>
          <p:spPr>
            <a:xfrm>
              <a:off x="395536" y="2564456"/>
              <a:ext cx="3958750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000" indent="-1800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592513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마을공동체 종합지원센터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	14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592513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커뮤니티 공간 운영 지원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	13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592513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주민공동체 활동 지원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	19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dirty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489554" y="2226648"/>
              <a:ext cx="2570278" cy="30021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0" bIns="0" rtlCol="0" anchor="t" anchorCtr="0"/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b="1" smtClean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주민 주도 마을공동체 사업 지원</a:t>
              </a:r>
              <a:endParaRPr lang="ko-KR" altLang="en-US" sz="1400" b="1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19872" y="2257127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smtClean="0">
                  <a:latin typeface="휴먼모음T" pitchFamily="18" charset="-127"/>
                  <a:ea typeface="휴먼모음T" pitchFamily="18" charset="-127"/>
                </a:rPr>
                <a:t>52</a:t>
              </a:r>
              <a:r>
                <a:rPr lang="ko-KR" altLang="en-US" sz="1400" b="1" smtClean="0">
                  <a:latin typeface="휴먼모음T" pitchFamily="18" charset="-127"/>
                  <a:ea typeface="휴먼모음T" pitchFamily="18" charset="-127"/>
                </a:rPr>
                <a:t>억원</a:t>
              </a: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395536" y="3356992"/>
            <a:ext cx="3958750" cy="932504"/>
            <a:chOff x="395536" y="2226648"/>
            <a:chExt cx="3958750" cy="932504"/>
          </a:xfrm>
        </p:grpSpPr>
        <p:sp>
          <p:nvSpPr>
            <p:cNvPr id="27" name="직사각형 26"/>
            <p:cNvSpPr/>
            <p:nvPr/>
          </p:nvSpPr>
          <p:spPr>
            <a:xfrm>
              <a:off x="395536" y="2586688"/>
              <a:ext cx="3958750" cy="572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000" indent="-1800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592513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마을공동체 사례 발굴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·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확산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	3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592513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마을공동체 교육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	3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dirty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489554" y="2226648"/>
              <a:ext cx="2570278" cy="30021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0" bIns="0" rtlCol="0" anchor="t" anchorCtr="0"/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b="1" smtClean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마을공동체 정책 공유 활성화</a:t>
              </a:r>
              <a:endParaRPr lang="ko-KR" altLang="en-US" sz="1400" b="1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19872" y="2257127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smtClean="0">
                  <a:latin typeface="휴먼모음T" pitchFamily="18" charset="-127"/>
                  <a:ea typeface="휴먼모음T" pitchFamily="18" charset="-127"/>
                </a:rPr>
                <a:t> 7</a:t>
              </a:r>
              <a:r>
                <a:rPr lang="ko-KR" altLang="en-US" sz="1400" b="1" smtClean="0">
                  <a:latin typeface="휴먼모음T" pitchFamily="18" charset="-127"/>
                  <a:ea typeface="휴먼모음T" pitchFamily="18" charset="-127"/>
                </a:rPr>
                <a:t>억원</a:t>
              </a:r>
            </a:p>
          </p:txBody>
        </p:sp>
      </p:grpSp>
      <p:pic>
        <p:nvPicPr>
          <p:cNvPr id="5123" name="Picture 3" descr="C:\Documents and Settings\seoul user\My Documents\내꺼\각종서식\서울시제공\아이콘 119종-20121009145950\시민시정\참여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1567943"/>
            <a:ext cx="321543" cy="338595"/>
          </a:xfrm>
          <a:prstGeom prst="rect">
            <a:avLst/>
          </a:prstGeom>
          <a:noFill/>
        </p:spPr>
      </p:pic>
      <p:grpSp>
        <p:nvGrpSpPr>
          <p:cNvPr id="36" name="그룹 39"/>
          <p:cNvGrpSpPr/>
          <p:nvPr/>
        </p:nvGrpSpPr>
        <p:grpSpPr>
          <a:xfrm>
            <a:off x="4572000" y="4054770"/>
            <a:ext cx="4176464" cy="2520280"/>
            <a:chOff x="179512" y="1643744"/>
            <a:chExt cx="4176464" cy="2520280"/>
          </a:xfrm>
        </p:grpSpPr>
        <p:sp>
          <p:nvSpPr>
            <p:cNvPr id="37" name="모서리가 둥근 직사각형 36"/>
            <p:cNvSpPr/>
            <p:nvPr/>
          </p:nvSpPr>
          <p:spPr>
            <a:xfrm>
              <a:off x="395536" y="1643744"/>
              <a:ext cx="3960440" cy="2520280"/>
            </a:xfrm>
            <a:prstGeom prst="roundRect">
              <a:avLst>
                <a:gd name="adj" fmla="val 3875"/>
              </a:avLst>
            </a:prstGeom>
            <a:noFill/>
            <a:ln w="31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모서리가 둥근 직사각형 37"/>
            <p:cNvSpPr/>
            <p:nvPr/>
          </p:nvSpPr>
          <p:spPr>
            <a:xfrm>
              <a:off x="179512" y="1772816"/>
              <a:ext cx="4032000" cy="432000"/>
            </a:xfrm>
            <a:prstGeom prst="roundRect">
              <a:avLst>
                <a:gd name="adj" fmla="val 12766"/>
              </a:avLst>
            </a:prstGeom>
            <a:solidFill>
              <a:srgbClr val="6666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6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예산편성과정의 개방성</a:t>
              </a:r>
              <a:r>
                <a:rPr lang="en-US" altLang="ko-KR" sz="16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,</a:t>
              </a:r>
              <a:r>
                <a:rPr lang="ko-KR" altLang="en-US" sz="16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 전문성 강화</a:t>
              </a:r>
              <a:endParaRPr lang="ko-KR" alt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395536" y="2314118"/>
              <a:ext cx="3958750" cy="17722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000" indent="-1800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765600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사업타당성에 대한 치열한 논쟁을 통한 예산편성 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/>
              </a:r>
              <a:b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</a:b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프로세스 도입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3765600" algn="r"/>
                </a:tabLst>
                <a:defRPr/>
              </a:pPr>
              <a:r>
                <a:rPr lang="en-US" altLang="ko-KR" sz="1100" b="1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    - </a:t>
              </a:r>
              <a:r>
                <a:rPr lang="ko-KR" altLang="en-US" sz="1100" b="1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행정</a:t>
              </a:r>
              <a:r>
                <a:rPr lang="en-US" altLang="ko-KR" sz="1100" b="1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1·2</a:t>
              </a:r>
              <a:r>
                <a:rPr lang="ko-KR" altLang="en-US" sz="1100" b="1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부시장</a:t>
              </a:r>
              <a:r>
                <a:rPr lang="en-US" altLang="ko-KR" sz="1100" b="1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 </a:t>
              </a:r>
              <a:r>
                <a:rPr lang="ko-KR" altLang="en-US" sz="1100" b="1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주재 조정회의 </a:t>
              </a:r>
              <a:r>
                <a:rPr lang="en-US" altLang="ko-KR" sz="1100" b="1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: 2</a:t>
              </a:r>
              <a:r>
                <a:rPr lang="ko-KR" altLang="en-US" sz="1100" b="1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일</a:t>
              </a:r>
              <a:endParaRPr lang="en-US" altLang="ko-KR" sz="1100" b="1" smtClean="0">
                <a:solidFill>
                  <a:schemeClr val="tx2">
                    <a:lumMod val="75000"/>
                  </a:schemeClr>
                </a:solidFill>
                <a:latin typeface="08서울남산체 L" pitchFamily="18" charset="-127"/>
                <a:ea typeface="08서울남산체 L" pitchFamily="18" charset="-127"/>
              </a:endParaRPr>
            </a:p>
            <a:p>
              <a:pPr marL="180000" indent="-1800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3765600" algn="r"/>
                </a:tabLst>
                <a:defRPr/>
              </a:pPr>
              <a:r>
                <a:rPr lang="en-US" altLang="ko-KR" sz="1100" b="1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    - </a:t>
              </a:r>
              <a:r>
                <a:rPr lang="ko-KR" altLang="en-US" sz="1100" b="1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시장단</a:t>
              </a:r>
              <a:r>
                <a:rPr lang="en-US" altLang="ko-KR" sz="1100" b="1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, </a:t>
              </a:r>
              <a:r>
                <a:rPr lang="ko-KR" altLang="en-US" sz="1100" b="1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사업부서장</a:t>
              </a:r>
              <a:r>
                <a:rPr lang="en-US" altLang="ko-KR" sz="1100" b="1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, </a:t>
              </a:r>
              <a:r>
                <a:rPr lang="ko-KR" altLang="en-US" sz="1100" b="1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민간전문가 합동 검토회의 </a:t>
              </a:r>
              <a:r>
                <a:rPr lang="en-US" altLang="ko-KR" sz="1100" b="1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: 5</a:t>
              </a:r>
              <a:r>
                <a:rPr lang="ko-KR" altLang="en-US" sz="1100" b="1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일</a:t>
              </a:r>
              <a:endParaRPr lang="en-US" altLang="ko-KR" sz="1100" b="1" smtClean="0">
                <a:solidFill>
                  <a:schemeClr val="tx2">
                    <a:lumMod val="75000"/>
                  </a:schemeClr>
                </a:solidFill>
                <a:latin typeface="08서울남산체 L" pitchFamily="18" charset="-127"/>
                <a:ea typeface="08서울남산체 L" pitchFamily="18" charset="-127"/>
              </a:endParaRPr>
            </a:p>
            <a:p>
              <a:pPr marL="180000" indent="-180000" fontAlgn="auto">
                <a:lnSpc>
                  <a:spcPct val="150000"/>
                </a:lnSpc>
                <a:spcBef>
                  <a:spcPts val="500"/>
                </a:spcBef>
                <a:spcAft>
                  <a:spcPts val="0"/>
                </a:spcAft>
                <a:buFontTx/>
                <a:buChar char="•"/>
                <a:tabLst>
                  <a:tab pos="3765600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예산편성후 집행과정 모니터링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컨설팅 강화 등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/>
              </a:r>
              <a:b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</a:b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예산집행 효율성 강화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(52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)</a:t>
              </a:r>
            </a:p>
          </p:txBody>
        </p:sp>
      </p:grpSp>
      <p:pic>
        <p:nvPicPr>
          <p:cNvPr id="5124" name="Picture 4" descr="C:\Documents and Settings\seoul user\My Documents\내꺼\각종서식\서울시제공\아이콘 119종-20121009145950\시민시정\협력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556792"/>
            <a:ext cx="409700" cy="379672"/>
          </a:xfrm>
          <a:prstGeom prst="rect">
            <a:avLst/>
          </a:prstGeom>
          <a:noFill/>
        </p:spPr>
      </p:pic>
      <p:pic>
        <p:nvPicPr>
          <p:cNvPr id="44" name="Picture 3" descr="C:\Documents and Settings\seoul user\My Documents\내꺼\각종서식\서울시제공\아이콘 119종-20121009145950\시민시정\세금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4221088"/>
            <a:ext cx="397445" cy="340892"/>
          </a:xfrm>
          <a:prstGeom prst="rect">
            <a:avLst/>
          </a:prstGeom>
          <a:noFill/>
        </p:spPr>
      </p:pic>
      <p:grpSp>
        <p:nvGrpSpPr>
          <p:cNvPr id="52" name="그룹 39"/>
          <p:cNvGrpSpPr/>
          <p:nvPr/>
        </p:nvGrpSpPr>
        <p:grpSpPr>
          <a:xfrm>
            <a:off x="179512" y="4581128"/>
            <a:ext cx="4176464" cy="1944216"/>
            <a:chOff x="179512" y="1643744"/>
            <a:chExt cx="4176464" cy="1944216"/>
          </a:xfrm>
        </p:grpSpPr>
        <p:sp>
          <p:nvSpPr>
            <p:cNvPr id="53" name="모서리가 둥근 직사각형 52"/>
            <p:cNvSpPr/>
            <p:nvPr/>
          </p:nvSpPr>
          <p:spPr>
            <a:xfrm>
              <a:off x="395536" y="1643744"/>
              <a:ext cx="3960440" cy="1944216"/>
            </a:xfrm>
            <a:prstGeom prst="roundRect">
              <a:avLst>
                <a:gd name="adj" fmla="val 3554"/>
              </a:avLst>
            </a:prstGeom>
            <a:noFill/>
            <a:ln w="31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모서리가 둥근 직사각형 53"/>
            <p:cNvSpPr/>
            <p:nvPr/>
          </p:nvSpPr>
          <p:spPr>
            <a:xfrm>
              <a:off x="179512" y="1772816"/>
              <a:ext cx="4032000" cy="432000"/>
            </a:xfrm>
            <a:prstGeom prst="roundRect">
              <a:avLst>
                <a:gd name="adj" fmla="val 12766"/>
              </a:avLst>
            </a:prstGeom>
            <a:solidFill>
              <a:srgbClr val="6666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6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정보공개제도 운영 </a:t>
              </a:r>
              <a:r>
                <a:rPr lang="en-US" altLang="ko-KR" sz="16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: 57</a:t>
              </a:r>
              <a:r>
                <a:rPr lang="ko-KR" altLang="en-US" sz="16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억원</a:t>
              </a:r>
              <a:endParaRPr lang="ko-KR" alt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endParaRP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395536" y="2291815"/>
              <a:ext cx="39587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000" indent="-180000" fontAlgn="auto">
                <a:spcBef>
                  <a:spcPts val="0"/>
                </a:spcBef>
                <a:spcAft>
                  <a:spcPts val="0"/>
                </a:spcAft>
                <a:tabLst>
                  <a:tab pos="3592513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▶ 정보공개정책과 신설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592513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정보소통광장 고도화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	10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592513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기록정보 콘텐츠 개발 등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	3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592513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문서공개시스템 구축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	6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592513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서울기록원 건립계획 수립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	1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592513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기록관 운영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	37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dirty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5126" name="Picture 6" descr="C:\Documents and Settings\seoul user\My Documents\내꺼\각종서식\서울시제공\아이콘 119종-20121009145950\시민시정\정보공개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4817" y="4725144"/>
            <a:ext cx="355135" cy="36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인포그래픽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23"/>
            <a:ext cx="9144000" cy="6553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박원순 시장님_0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8515" y="12870"/>
            <a:ext cx="5451689" cy="6858000"/>
          </a:xfrm>
          <a:prstGeom prst="rect">
            <a:avLst/>
          </a:prstGeom>
        </p:spPr>
      </p:pic>
      <p:pic>
        <p:nvPicPr>
          <p:cNvPr id="13" name="그림 12" descr="박원순 시장님_0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8515" y="12870"/>
            <a:ext cx="5451689" cy="6858000"/>
          </a:xfrm>
          <a:prstGeom prst="rect">
            <a:avLst/>
          </a:prstGeom>
        </p:spPr>
      </p:pic>
      <p:pic>
        <p:nvPicPr>
          <p:cNvPr id="8" name="그림 7" descr="시장님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27684" y="12870"/>
            <a:ext cx="54533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박원순시장님-캐리커쳐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389" t="8432" r="19988" b="6905"/>
          <a:stretch>
            <a:fillRect/>
          </a:stretch>
        </p:blipFill>
        <p:spPr>
          <a:xfrm>
            <a:off x="251520" y="476672"/>
            <a:ext cx="2908041" cy="6046302"/>
          </a:xfrm>
          <a:prstGeom prst="rect">
            <a:avLst/>
          </a:prstGeom>
          <a:effectLst/>
        </p:spPr>
      </p:pic>
      <p:sp>
        <p:nvSpPr>
          <p:cNvPr id="3" name="TextBox 2"/>
          <p:cNvSpPr txBox="1"/>
          <p:nvPr/>
        </p:nvSpPr>
        <p:spPr>
          <a:xfrm>
            <a:off x="3059832" y="1484784"/>
            <a:ext cx="5616624" cy="21602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ko-KR" altLang="en-US" sz="9000" b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붓" pitchFamily="66" charset="-127"/>
                <a:ea typeface="나눔손글씨 붓" pitchFamily="66" charset="-127"/>
              </a:rPr>
              <a:t>감사합니다</a:t>
            </a:r>
            <a:endParaRPr lang="ko-KR" altLang="en-US" sz="9000" b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손글씨 붓" pitchFamily="66" charset="-127"/>
              <a:ea typeface="나눔손글씨 붓" pitchFamily="66" charset="-127"/>
            </a:endParaRPr>
          </a:p>
        </p:txBody>
      </p:sp>
      <p:pic>
        <p:nvPicPr>
          <p:cNvPr id="1026" name="Picture 2" descr="C:\Documents and Settings\seoul user\My Documents\내꺼\각종서식\서울시제공\신청사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365104"/>
            <a:ext cx="4272202" cy="1944400"/>
          </a:xfrm>
          <a:prstGeom prst="roundRect">
            <a:avLst>
              <a:gd name="adj" fmla="val 38692"/>
            </a:avLst>
          </a:prstGeom>
          <a:noFill/>
          <a:effectLst>
            <a:softEdge rad="63500"/>
          </a:effectLst>
        </p:spPr>
      </p:pic>
      <p:pic>
        <p:nvPicPr>
          <p:cNvPr id="1027" name="Picture 3" descr="C:\Documents and Settings\seoul user\바탕 화면\logo_jpg[1]\슬로건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88640"/>
            <a:ext cx="1694189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D29B8AB7-D21B-4996-A1FD-319D5988E419}" type="slidenum">
              <a:rPr lang="ko-KR" altLang="en-US" smtClean="0"/>
              <a:pPr/>
              <a:t>2</a:t>
            </a:fld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-247322" y="17329"/>
            <a:ext cx="8203698" cy="1323439"/>
            <a:chOff x="-247322" y="404664"/>
            <a:chExt cx="8203698" cy="1323439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-247322" y="969000"/>
              <a:ext cx="8203698" cy="572224"/>
            </a:xfrm>
            <a:prstGeom prst="roundRect">
              <a:avLst>
                <a:gd name="adj" fmla="val 9523"/>
              </a:avLst>
            </a:prstGeom>
            <a:solidFill>
              <a:srgbClr val="3366CC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1260000" rtlCol="0" anchor="ctr"/>
            <a:lstStyle/>
            <a:p>
              <a:r>
                <a:rPr lang="ko-KR" altLang="en-US" sz="25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itchFamily="50" charset="-127"/>
                  <a:ea typeface="나눔고딕 ExtraBold" pitchFamily="50" charset="-127"/>
                </a:rPr>
                <a:t>재정부실을 사전 차단하는 건전예산</a:t>
              </a:r>
              <a:endParaRPr lang="ko-KR" altLang="en-US" sz="2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7504" y="404664"/>
              <a:ext cx="86409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smtClean="0">
                  <a:ln w="38100" cmpd="sng">
                    <a:solidFill>
                      <a:srgbClr val="FFFFFF"/>
                    </a:solidFill>
                    <a:prstDash val="solid"/>
                  </a:ln>
                  <a:solidFill>
                    <a:srgbClr val="3366CC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1</a:t>
              </a:r>
              <a:endParaRPr lang="ko-KR" altLang="en-US" sz="8000">
                <a:ln w="38100" cmpd="sng">
                  <a:solidFill>
                    <a:srgbClr val="FFFFFF"/>
                  </a:solidFill>
                  <a:prstDash val="solid"/>
                </a:ln>
                <a:solidFill>
                  <a:srgbClr val="3366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endParaRPr>
            </a:p>
          </p:txBody>
        </p:sp>
      </p:grpSp>
      <p:sp>
        <p:nvSpPr>
          <p:cNvPr id="11" name="모서리가 둥근 직사각형 10"/>
          <p:cNvSpPr/>
          <p:nvPr/>
        </p:nvSpPr>
        <p:spPr>
          <a:xfrm>
            <a:off x="395536" y="1949556"/>
            <a:ext cx="3744416" cy="1776824"/>
          </a:xfrm>
          <a:prstGeom prst="roundRect">
            <a:avLst>
              <a:gd name="adj" fmla="val 4163"/>
            </a:avLst>
          </a:prstGeom>
          <a:solidFill>
            <a:srgbClr val="1199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2000" indent="-252000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rPr>
              <a:t>국내 경제는 유럽 재정위기</a:t>
            </a:r>
            <a:r>
              <a:rPr lang="en-US" altLang="ko-KR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rPr>
              <a:t>,</a:t>
            </a:r>
            <a:br>
              <a:rPr lang="en-US" altLang="ko-KR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rPr>
            </a:br>
            <a:r>
              <a:rPr lang="ko-KR" alt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rPr>
              <a:t>내수부진 여파로 경기 후퇴 조짐</a:t>
            </a:r>
            <a:endParaRPr lang="ko-KR" alt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B" pitchFamily="18" charset="-127"/>
              <a:ea typeface="HY헤드라인B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95536" y="4221088"/>
            <a:ext cx="3744416" cy="1776824"/>
          </a:xfrm>
          <a:prstGeom prst="roundRect">
            <a:avLst>
              <a:gd name="adj" fmla="val 5310"/>
            </a:avLst>
          </a:prstGeom>
          <a:solidFill>
            <a:srgbClr val="1199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2000" indent="-252000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rPr>
              <a:t>우리시 재정여건은</a:t>
            </a:r>
            <a:r>
              <a:rPr lang="en-US" altLang="ko-KR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rPr>
              <a:t/>
            </a:r>
            <a:br>
              <a:rPr lang="en-US" altLang="ko-KR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rPr>
            </a:br>
            <a:r>
              <a:rPr lang="ko-KR" alt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rPr>
              <a:t>시 가용 시세 감소</a:t>
            </a:r>
            <a:r>
              <a:rPr lang="en-US" altLang="ko-KR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rPr>
              <a:t>,</a:t>
            </a:r>
            <a:br>
              <a:rPr lang="en-US" altLang="ko-KR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rPr>
            </a:br>
            <a:r>
              <a:rPr lang="ko-KR" alt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rPr>
              <a:t>조정교부금 등 법정경비 증가로</a:t>
            </a:r>
            <a:r>
              <a:rPr lang="en-US" altLang="ko-KR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rPr>
              <a:t/>
            </a:r>
            <a:br>
              <a:rPr lang="en-US" altLang="ko-KR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rPr>
            </a:br>
            <a:r>
              <a:rPr lang="ko-KR" alt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rPr>
              <a:t>금년보다 어려울 전망</a:t>
            </a:r>
            <a:endParaRPr lang="ko-KR" alt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B" pitchFamily="18" charset="-127"/>
              <a:ea typeface="HY헤드라인B" pitchFamily="18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4572000" y="1628800"/>
            <a:ext cx="4176464" cy="4608511"/>
            <a:chOff x="179512" y="1628800"/>
            <a:chExt cx="4176464" cy="4608511"/>
          </a:xfrm>
        </p:grpSpPr>
        <p:sp>
          <p:nvSpPr>
            <p:cNvPr id="15" name="모서리가 둥근 직사각형 14"/>
            <p:cNvSpPr/>
            <p:nvPr/>
          </p:nvSpPr>
          <p:spPr>
            <a:xfrm>
              <a:off x="395536" y="1628800"/>
              <a:ext cx="3960440" cy="4608511"/>
            </a:xfrm>
            <a:prstGeom prst="roundRect">
              <a:avLst>
                <a:gd name="adj" fmla="val 3982"/>
              </a:avLst>
            </a:prstGeom>
            <a:noFill/>
            <a:ln w="3175">
              <a:solidFill>
                <a:srgbClr val="11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395536" y="2718206"/>
              <a:ext cx="3958750" cy="3447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000" indent="-180000" fontAlgn="auto">
                <a:lnSpc>
                  <a:spcPct val="200000"/>
                </a:lnSpc>
                <a:spcBef>
                  <a:spcPts val="2000"/>
                </a:spcBef>
                <a:spcAft>
                  <a:spcPts val="0"/>
                </a:spcAft>
                <a:buFontTx/>
                <a:buChar char="•"/>
                <a:tabLst>
                  <a:tab pos="3765600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사업성을 평가하여 낭비적 요소 제거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	2,652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 절감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lnSpc>
                  <a:spcPct val="200000"/>
                </a:lnSpc>
                <a:spcBef>
                  <a:spcPts val="2000"/>
                </a:spcBef>
                <a:spcAft>
                  <a:spcPts val="0"/>
                </a:spcAft>
                <a:buFontTx/>
                <a:buChar char="•"/>
                <a:tabLst>
                  <a:tab pos="3765600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연례 답습적인 경상사업 축소 조정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	710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 절감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lnSpc>
                  <a:spcPct val="200000"/>
                </a:lnSpc>
                <a:spcBef>
                  <a:spcPts val="2000"/>
                </a:spcBef>
                <a:spcAft>
                  <a:spcPts val="0"/>
                </a:spcAft>
                <a:buFontTx/>
                <a:buChar char="•"/>
                <a:tabLst>
                  <a:tab pos="3765600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투자사업은 사업시기를 조정하여 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/>
              </a:r>
              <a:b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</a:b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소요재원의  안정적 관리 도모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	3,351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 절감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lnSpc>
                  <a:spcPct val="200000"/>
                </a:lnSpc>
                <a:spcBef>
                  <a:spcPts val="2000"/>
                </a:spcBef>
                <a:spcAft>
                  <a:spcPts val="0"/>
                </a:spcAft>
                <a:buFontTx/>
                <a:buChar char="•"/>
                <a:tabLst>
                  <a:tab pos="3765600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기본경비 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10%(9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) 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및 시책업무추진비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/>
              </a:r>
              <a:b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</a:b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10% 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삭감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(4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),  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출연기관 출연금 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5% 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삭감 등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/>
              </a:r>
              <a:b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</a:b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행정운영경비 최대한 절감</a:t>
              </a:r>
              <a:endParaRPr lang="en-US" altLang="ko-KR" sz="1200" b="1" dirty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7" name="모서리가 둥근 직사각형 16"/>
            <p:cNvSpPr/>
            <p:nvPr/>
          </p:nvSpPr>
          <p:spPr>
            <a:xfrm>
              <a:off x="179512" y="1854172"/>
              <a:ext cx="4032448" cy="710732"/>
            </a:xfrm>
            <a:prstGeom prst="roundRect">
              <a:avLst>
                <a:gd name="adj" fmla="val 8059"/>
              </a:avLst>
            </a:prstGeom>
            <a:solidFill>
              <a:srgbClr val="1199FF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6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한정된 재원을 선택과 집중을 통해</a:t>
              </a:r>
              <a:endParaRPr lang="en-US" altLang="ko-KR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endParaRPr>
            </a:p>
            <a:p>
              <a:r>
                <a:rPr lang="ko-KR" altLang="en-US" sz="16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효율적으로 배분하여 건전재정 확립</a:t>
              </a:r>
              <a:endParaRPr lang="ko-KR" altLang="en-US" sz="1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L" pitchFamily="18" charset="-127"/>
                <a:ea typeface="08서울남산체 L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-247322" y="17329"/>
            <a:ext cx="8203698" cy="1323439"/>
            <a:chOff x="-247322" y="404664"/>
            <a:chExt cx="8203698" cy="1323439"/>
          </a:xfrm>
        </p:grpSpPr>
        <p:sp>
          <p:nvSpPr>
            <p:cNvPr id="3" name="모서리가 둥근 직사각형 2"/>
            <p:cNvSpPr/>
            <p:nvPr/>
          </p:nvSpPr>
          <p:spPr>
            <a:xfrm>
              <a:off x="-247322" y="969000"/>
              <a:ext cx="8203698" cy="572224"/>
            </a:xfrm>
            <a:prstGeom prst="roundRect">
              <a:avLst>
                <a:gd name="adj" fmla="val 9523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1260000" rtlCol="0" anchor="ctr"/>
            <a:lstStyle/>
            <a:p>
              <a:r>
                <a:rPr lang="en-US" altLang="ko-KR" sz="25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itchFamily="50" charset="-127"/>
                  <a:ea typeface="나눔고딕 ExtraBold" pitchFamily="50" charset="-127"/>
                </a:rPr>
                <a:t>2013 </a:t>
              </a:r>
              <a:r>
                <a:rPr lang="ko-KR" altLang="en-US" sz="25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itchFamily="50" charset="-127"/>
                  <a:ea typeface="나눔고딕 ExtraBold" pitchFamily="50" charset="-127"/>
                </a:rPr>
                <a:t>서울시 예산의 특징</a:t>
              </a:r>
              <a:endParaRPr lang="ko-KR" altLang="en-US" sz="2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7504" y="404664"/>
              <a:ext cx="86409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smtClean="0">
                  <a:ln w="38100" cmpd="sng">
                    <a:solidFill>
                      <a:srgbClr val="FFFFFF"/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2</a:t>
              </a:r>
              <a:endParaRPr lang="ko-KR" altLang="en-US" sz="8000">
                <a:ln w="38100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endParaRPr>
            </a:p>
          </p:txBody>
        </p:sp>
      </p:grpSp>
      <p:sp>
        <p:nvSpPr>
          <p:cNvPr id="5" name="모서리가 둥근 직사각형 4"/>
          <p:cNvSpPr/>
          <p:nvPr/>
        </p:nvSpPr>
        <p:spPr>
          <a:xfrm>
            <a:off x="250504" y="1628800"/>
            <a:ext cx="2700808" cy="4320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rPr>
              <a:t>건전예산</a:t>
            </a:r>
            <a:endParaRPr lang="ko-KR" altLang="en-US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B" pitchFamily="18" charset="-127"/>
              <a:ea typeface="HY헤드라인B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3113076" y="1628800"/>
            <a:ext cx="2700808" cy="4320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rPr>
              <a:t>희망예산</a:t>
            </a:r>
            <a:endParaRPr lang="ko-KR" altLang="en-US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B" pitchFamily="18" charset="-127"/>
              <a:ea typeface="HY헤드라인B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5975648" y="1628800"/>
            <a:ext cx="2700808" cy="4320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rPr>
              <a:t>균형잡힌 예산</a:t>
            </a:r>
            <a:endParaRPr lang="ko-KR" altLang="en-US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B" pitchFamily="18" charset="-127"/>
              <a:ea typeface="HY헤드라인B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6508" y="2204864"/>
            <a:ext cx="2664296" cy="3231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500" smtClean="0">
                <a:solidFill>
                  <a:schemeClr val="accent5">
                    <a:lumMod val="75000"/>
                  </a:schemeClr>
                </a:solidFill>
                <a:latin typeface="HY동녘B" pitchFamily="18" charset="-127"/>
                <a:ea typeface="HY동녘B" pitchFamily="18" charset="-127"/>
              </a:rPr>
              <a:t>세입예산은 안정적 추계</a:t>
            </a:r>
            <a:endParaRPr lang="ko-KR" altLang="en-US" sz="1500">
              <a:solidFill>
                <a:schemeClr val="accent5">
                  <a:lumMod val="75000"/>
                </a:schemeClr>
              </a:solidFill>
              <a:latin typeface="HY동녘B" pitchFamily="18" charset="-127"/>
              <a:ea typeface="HY동녘B" pitchFamily="18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286508" y="2564904"/>
            <a:ext cx="2664296" cy="0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31332" y="2204864"/>
            <a:ext cx="2664296" cy="3231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ko-KR" altLang="en-US" sz="1500" smtClean="0">
                <a:solidFill>
                  <a:schemeClr val="accent5">
                    <a:lumMod val="75000"/>
                  </a:schemeClr>
                </a:solidFill>
                <a:latin typeface="HY동녘B" pitchFamily="18" charset="-127"/>
                <a:ea typeface="HY동녘B" pitchFamily="18" charset="-127"/>
              </a:rPr>
              <a:t>보편적 복지기반 정립</a:t>
            </a:r>
            <a:endParaRPr lang="ko-KR" altLang="en-US" sz="1500">
              <a:solidFill>
                <a:schemeClr val="accent5">
                  <a:lumMod val="75000"/>
                </a:schemeClr>
              </a:solidFill>
              <a:latin typeface="HY동녘B" pitchFamily="18" charset="-127"/>
              <a:ea typeface="HY동녘B" pitchFamily="18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3131332" y="2564904"/>
            <a:ext cx="2664296" cy="0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75856" y="2636912"/>
            <a:ext cx="2592288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ko-KR" altLang="en-US" sz="12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시민복지기준선의 단계적 이행</a:t>
            </a:r>
            <a:endParaRPr lang="ko-KR" altLang="en-US" sz="1200" b="1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31332" y="3047696"/>
            <a:ext cx="2664296" cy="3231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ko-KR" altLang="en-US" sz="1500" smtClean="0">
                <a:solidFill>
                  <a:schemeClr val="accent5">
                    <a:lumMod val="75000"/>
                  </a:schemeClr>
                </a:solidFill>
                <a:latin typeface="HY동녘B" pitchFamily="18" charset="-127"/>
                <a:ea typeface="HY동녘B" pitchFamily="18" charset="-127"/>
              </a:rPr>
              <a:t>지속가능한 일자리 창출</a:t>
            </a:r>
            <a:endParaRPr lang="ko-KR" altLang="en-US" sz="1500">
              <a:solidFill>
                <a:schemeClr val="accent5">
                  <a:lumMod val="75000"/>
                </a:schemeClr>
              </a:solidFill>
              <a:latin typeface="HY동녘B" pitchFamily="18" charset="-127"/>
              <a:ea typeface="HY동녘B" pitchFamily="18" charset="-127"/>
            </a:endParaRPr>
          </a:p>
        </p:txBody>
      </p:sp>
      <p:cxnSp>
        <p:nvCxnSpPr>
          <p:cNvPr id="25" name="직선 연결선 24"/>
          <p:cNvCxnSpPr/>
          <p:nvPr/>
        </p:nvCxnSpPr>
        <p:spPr>
          <a:xfrm>
            <a:off x="3131332" y="3407736"/>
            <a:ext cx="2664296" cy="0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275856" y="3479744"/>
            <a:ext cx="2592288" cy="5724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사회적 경제 생태계 </a:t>
            </a:r>
            <a:r>
              <a:rPr lang="ko-KR" altLang="en-US" sz="12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조성을 </a:t>
            </a:r>
            <a:r>
              <a:rPr lang="ko-KR" altLang="en-US" sz="12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통해 지속가능한 좋을 일자리 창출 도모</a:t>
            </a:r>
            <a:endParaRPr lang="ko-KR" altLang="en-US" sz="1200" b="1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31332" y="4162910"/>
            <a:ext cx="2664296" cy="3231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500" smtClean="0">
                <a:solidFill>
                  <a:schemeClr val="accent5">
                    <a:lumMod val="75000"/>
                  </a:schemeClr>
                </a:solidFill>
                <a:latin typeface="HY동녘B" pitchFamily="18" charset="-127"/>
                <a:ea typeface="HY동녘B" pitchFamily="18" charset="-127"/>
              </a:rPr>
              <a:t>서울의 미래성장동력 확보</a:t>
            </a:r>
            <a:endParaRPr lang="ko-KR" altLang="en-US" sz="1500">
              <a:solidFill>
                <a:schemeClr val="accent5">
                  <a:lumMod val="75000"/>
                </a:schemeClr>
              </a:solidFill>
              <a:latin typeface="HY동녘B" pitchFamily="18" charset="-127"/>
              <a:ea typeface="HY동녘B" pitchFamily="18" charset="-127"/>
            </a:endParaRPr>
          </a:p>
        </p:txBody>
      </p:sp>
      <p:cxnSp>
        <p:nvCxnSpPr>
          <p:cNvPr id="29" name="직선 연결선 28"/>
          <p:cNvCxnSpPr/>
          <p:nvPr/>
        </p:nvCxnSpPr>
        <p:spPr>
          <a:xfrm>
            <a:off x="3131332" y="4522950"/>
            <a:ext cx="2664296" cy="0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75856" y="4594958"/>
            <a:ext cx="2592288" cy="30931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관광활성화 및 역사문화도시</a:t>
            </a:r>
            <a:endParaRPr lang="en-US" altLang="ko-KR" sz="1200" b="1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31332" y="5301208"/>
            <a:ext cx="2664296" cy="3231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ko-KR" altLang="en-US" sz="1500" smtClean="0">
                <a:solidFill>
                  <a:schemeClr val="accent5">
                    <a:lumMod val="75000"/>
                  </a:schemeClr>
                </a:solidFill>
                <a:latin typeface="HY동녘B" pitchFamily="18" charset="-127"/>
                <a:ea typeface="HY동녘B" pitchFamily="18" charset="-127"/>
              </a:rPr>
              <a:t>시민이 주인되는 행정</a:t>
            </a:r>
            <a:endParaRPr lang="ko-KR" altLang="en-US" sz="1500">
              <a:solidFill>
                <a:schemeClr val="accent5">
                  <a:lumMod val="75000"/>
                </a:schemeClr>
              </a:solidFill>
              <a:latin typeface="HY동녘B" pitchFamily="18" charset="-127"/>
              <a:ea typeface="HY동녘B" pitchFamily="18" charset="-127"/>
            </a:endParaRPr>
          </a:p>
        </p:txBody>
      </p:sp>
      <p:cxnSp>
        <p:nvCxnSpPr>
          <p:cNvPr id="33" name="직선 연결선 32"/>
          <p:cNvCxnSpPr/>
          <p:nvPr/>
        </p:nvCxnSpPr>
        <p:spPr>
          <a:xfrm>
            <a:off x="3131332" y="5661248"/>
            <a:ext cx="2664296" cy="0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275856" y="5733256"/>
            <a:ext cx="2592288" cy="8125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주민참여예산제 도입</a:t>
            </a:r>
            <a:endParaRPr lang="en-US" altLang="ko-KR" sz="1200" b="1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2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정보공개</a:t>
            </a:r>
            <a:endParaRPr lang="en-US" altLang="ko-KR" sz="1200" b="1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2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마을공동체 회복</a:t>
            </a:r>
            <a:endParaRPr lang="ko-KR" altLang="en-US" sz="1200" b="1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6508" y="3058074"/>
            <a:ext cx="2664296" cy="3231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500" spc="-100" smtClean="0">
                <a:solidFill>
                  <a:schemeClr val="accent5">
                    <a:lumMod val="75000"/>
                  </a:schemeClr>
                </a:solidFill>
                <a:latin typeface="HY동녘B" pitchFamily="18" charset="-127"/>
                <a:ea typeface="HY동녘B" pitchFamily="18" charset="-127"/>
              </a:rPr>
              <a:t>세출구조조정을 통한 재원마련</a:t>
            </a:r>
            <a:endParaRPr lang="ko-KR" altLang="en-US" sz="1500" spc="-100">
              <a:solidFill>
                <a:schemeClr val="accent5">
                  <a:lumMod val="75000"/>
                </a:schemeClr>
              </a:solidFill>
              <a:latin typeface="HY동녘B" pitchFamily="18" charset="-127"/>
              <a:ea typeface="HY동녘B" pitchFamily="18" charset="-127"/>
            </a:endParaRPr>
          </a:p>
        </p:txBody>
      </p:sp>
      <p:cxnSp>
        <p:nvCxnSpPr>
          <p:cNvPr id="38" name="직선 연결선 37"/>
          <p:cNvCxnSpPr/>
          <p:nvPr/>
        </p:nvCxnSpPr>
        <p:spPr>
          <a:xfrm>
            <a:off x="286508" y="3418114"/>
            <a:ext cx="2664296" cy="0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76156" y="2204864"/>
            <a:ext cx="2664296" cy="3231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500" smtClean="0">
                <a:solidFill>
                  <a:schemeClr val="accent5">
                    <a:lumMod val="75000"/>
                  </a:schemeClr>
                </a:solidFill>
                <a:latin typeface="HY동녘B" pitchFamily="18" charset="-127"/>
                <a:ea typeface="HY동녘B" pitchFamily="18" charset="-127"/>
              </a:rPr>
              <a:t>안전하고 지속가능한 도시</a:t>
            </a:r>
            <a:endParaRPr lang="ko-KR" altLang="en-US" sz="1500">
              <a:solidFill>
                <a:schemeClr val="accent5">
                  <a:lumMod val="75000"/>
                </a:schemeClr>
              </a:solidFill>
              <a:latin typeface="HY동녘B" pitchFamily="18" charset="-127"/>
              <a:ea typeface="HY동녘B" pitchFamily="18" charset="-127"/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5976156" y="2564904"/>
            <a:ext cx="2664296" cy="0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156176" y="2636912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에너지 생산도시로의 전환</a:t>
            </a:r>
            <a:endParaRPr lang="en-US" altLang="ko-KR" sz="1200" b="1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수방사업을 통한 도시안전망 구축</a:t>
            </a:r>
            <a:endParaRPr lang="en-US" altLang="ko-KR" sz="1200" b="1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도로시설물 안전 강화</a:t>
            </a:r>
            <a:endParaRPr lang="ko-KR" altLang="en-US" sz="1200" b="1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976156" y="3987486"/>
            <a:ext cx="2664296" cy="553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500" spc="-100" smtClean="0">
                <a:solidFill>
                  <a:schemeClr val="accent5">
                    <a:lumMod val="75000"/>
                  </a:schemeClr>
                </a:solidFill>
                <a:latin typeface="HY동녘B" pitchFamily="18" charset="-127"/>
                <a:ea typeface="HY동녘B" pitchFamily="18" charset="-127"/>
              </a:rPr>
              <a:t>도시경쟁력 강화를 위한 </a:t>
            </a:r>
            <a:r>
              <a:rPr lang="en-US" altLang="ko-KR" sz="1500" spc="-100" smtClean="0">
                <a:solidFill>
                  <a:schemeClr val="accent5">
                    <a:lumMod val="75000"/>
                  </a:schemeClr>
                </a:solidFill>
                <a:latin typeface="HY동녘B" pitchFamily="18" charset="-127"/>
                <a:ea typeface="HY동녘B" pitchFamily="18" charset="-127"/>
              </a:rPr>
              <a:t/>
            </a:r>
            <a:br>
              <a:rPr lang="en-US" altLang="ko-KR" sz="1500" spc="-100" smtClean="0">
                <a:solidFill>
                  <a:schemeClr val="accent5">
                    <a:lumMod val="75000"/>
                  </a:schemeClr>
                </a:solidFill>
                <a:latin typeface="HY동녘B" pitchFamily="18" charset="-127"/>
                <a:ea typeface="HY동녘B" pitchFamily="18" charset="-127"/>
              </a:rPr>
            </a:br>
            <a:r>
              <a:rPr lang="ko-KR" altLang="en-US" sz="1500" spc="-100" smtClean="0">
                <a:solidFill>
                  <a:schemeClr val="accent5">
                    <a:lumMod val="75000"/>
                  </a:schemeClr>
                </a:solidFill>
                <a:latin typeface="HY동녘B" pitchFamily="18" charset="-127"/>
                <a:ea typeface="HY동녘B" pitchFamily="18" charset="-127"/>
              </a:rPr>
              <a:t>서울경제기반 구축</a:t>
            </a:r>
            <a:endParaRPr lang="ko-KR" altLang="en-US" sz="1500" spc="-100">
              <a:solidFill>
                <a:schemeClr val="accent5">
                  <a:lumMod val="75000"/>
                </a:schemeClr>
              </a:solidFill>
              <a:latin typeface="HY동녘B" pitchFamily="18" charset="-127"/>
              <a:ea typeface="HY동녘B" pitchFamily="18" charset="-127"/>
            </a:endParaRPr>
          </a:p>
        </p:txBody>
      </p:sp>
      <p:cxnSp>
        <p:nvCxnSpPr>
          <p:cNvPr id="49" name="직선 연결선 48"/>
          <p:cNvCxnSpPr/>
          <p:nvPr/>
        </p:nvCxnSpPr>
        <p:spPr>
          <a:xfrm>
            <a:off x="5976156" y="4524200"/>
            <a:ext cx="2664296" cy="0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156176" y="4626266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SOC </a:t>
            </a:r>
            <a:r>
              <a:rPr lang="ko-KR" altLang="en-US" sz="12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투자사업 지속 추진</a:t>
            </a:r>
            <a:endParaRPr lang="en-US" altLang="ko-KR" sz="1200" b="1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청년일자리 확충</a:t>
            </a:r>
            <a:endParaRPr lang="en-US" altLang="ko-KR" sz="1200" b="1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서울산업경쟁력 강화</a:t>
            </a:r>
            <a:endParaRPr lang="ko-KR" altLang="en-US" sz="1200" b="1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5536" y="3479744"/>
            <a:ext cx="2592288" cy="8125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사업평가를 통해 낭비적 요소 제거</a:t>
            </a:r>
            <a:endParaRPr lang="en-US" altLang="ko-KR" sz="1200" b="1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2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불요불급한 사업 축소</a:t>
            </a:r>
            <a:endParaRPr lang="en-US" altLang="ko-KR" sz="1200" b="1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2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투자사업의 시기 조정</a:t>
            </a:r>
            <a:endParaRPr lang="ko-KR" altLang="en-US" sz="1200" b="1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차트 52"/>
          <p:cNvGraphicFramePr/>
          <p:nvPr/>
        </p:nvGraphicFramePr>
        <p:xfrm>
          <a:off x="6152" y="2307354"/>
          <a:ext cx="6781288" cy="3236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4" name="차트 53"/>
          <p:cNvGraphicFramePr/>
          <p:nvPr/>
        </p:nvGraphicFramePr>
        <p:xfrm>
          <a:off x="2987824" y="2636911"/>
          <a:ext cx="5175659" cy="2677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D29B8AB7-D21B-4996-A1FD-319D5988E419}" type="slidenum">
              <a:rPr lang="ko-KR" altLang="en-US" smtClean="0"/>
              <a:pPr/>
              <a:t>4</a:t>
            </a:fld>
            <a:endParaRPr lang="ko-KR" altLang="en-US"/>
          </a:p>
        </p:txBody>
      </p:sp>
      <p:grpSp>
        <p:nvGrpSpPr>
          <p:cNvPr id="2" name="그룹 4"/>
          <p:cNvGrpSpPr/>
          <p:nvPr/>
        </p:nvGrpSpPr>
        <p:grpSpPr>
          <a:xfrm>
            <a:off x="-247322" y="17329"/>
            <a:ext cx="8203698" cy="1323439"/>
            <a:chOff x="-247322" y="404664"/>
            <a:chExt cx="8203698" cy="1323439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-247322" y="969000"/>
              <a:ext cx="8203698" cy="572224"/>
            </a:xfrm>
            <a:prstGeom prst="roundRect">
              <a:avLst>
                <a:gd name="adj" fmla="val 9523"/>
              </a:avLst>
            </a:prstGeom>
            <a:solidFill>
              <a:srgbClr val="993366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1260000" rtlCol="0" anchor="ctr"/>
            <a:lstStyle/>
            <a:p>
              <a:r>
                <a:rPr lang="en-US" altLang="ko-KR" sz="2500" b="1" spc="-1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itchFamily="50" charset="-127"/>
                  <a:ea typeface="나눔고딕 ExtraBold" pitchFamily="50" charset="-127"/>
                </a:rPr>
                <a:t>2013</a:t>
              </a:r>
              <a:r>
                <a:rPr lang="ko-KR" altLang="en-US" sz="2500" b="1" spc="-1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itchFamily="50" charset="-127"/>
                  <a:ea typeface="나눔고딕 ExtraBold" pitchFamily="50" charset="-127"/>
                </a:rPr>
                <a:t>년 서울시 예산규모</a:t>
              </a:r>
              <a:endParaRPr lang="ko-KR" altLang="en-US" sz="2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7504" y="404664"/>
              <a:ext cx="86409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smtClean="0">
                  <a:ln w="38100" cmpd="sng">
                    <a:solidFill>
                      <a:srgbClr val="FFFFFF"/>
                    </a:solidFill>
                    <a:prstDash val="solid"/>
                  </a:ln>
                  <a:solidFill>
                    <a:srgbClr val="993366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3</a:t>
              </a:r>
              <a:endParaRPr lang="ko-KR" altLang="en-US" sz="8000">
                <a:ln w="38100" cmpd="sng">
                  <a:solidFill>
                    <a:srgbClr val="FFFFFF"/>
                  </a:solidFill>
                  <a:prstDash val="solid"/>
                </a:ln>
                <a:solidFill>
                  <a:srgbClr val="9933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982276" y="5096364"/>
            <a:ext cx="23762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smtClean="0">
                <a:latin typeface="HY동녘B" pitchFamily="18" charset="-127"/>
                <a:ea typeface="HY동녘B" pitchFamily="18" charset="-127"/>
              </a:rPr>
              <a:t>회계간 전출입 </a:t>
            </a:r>
            <a:r>
              <a:rPr lang="en-US" altLang="ko-KR" sz="1000" smtClean="0">
                <a:latin typeface="HY동녘B" pitchFamily="18" charset="-127"/>
                <a:ea typeface="HY동녘B" pitchFamily="18" charset="-127"/>
              </a:rPr>
              <a:t>2</a:t>
            </a:r>
            <a:r>
              <a:rPr lang="ko-KR" altLang="en-US" sz="1000" smtClean="0">
                <a:latin typeface="HY동녘B" pitchFamily="18" charset="-127"/>
                <a:ea typeface="HY동녘B" pitchFamily="18" charset="-127"/>
              </a:rPr>
              <a:t>조 </a:t>
            </a:r>
            <a:r>
              <a:rPr lang="en-US" altLang="ko-KR" sz="1000" smtClean="0">
                <a:latin typeface="HY동녘B" pitchFamily="18" charset="-127"/>
                <a:ea typeface="HY동녘B" pitchFamily="18" charset="-127"/>
              </a:rPr>
              <a:t>8,983</a:t>
            </a:r>
            <a:r>
              <a:rPr lang="ko-KR" altLang="en-US" sz="1000" smtClean="0">
                <a:latin typeface="HY동녘B" pitchFamily="18" charset="-127"/>
                <a:ea typeface="HY동녘B" pitchFamily="18" charset="-127"/>
              </a:rPr>
              <a:t>억원</a:t>
            </a:r>
            <a:endParaRPr lang="en-US" altLang="ko-KR" sz="1000" smtClean="0">
              <a:latin typeface="HY동녘B" pitchFamily="18" charset="-127"/>
              <a:ea typeface="HY동녘B" pitchFamily="18" charset="-127"/>
            </a:endParaRPr>
          </a:p>
          <a:p>
            <a:pPr algn="ctr"/>
            <a:r>
              <a:rPr lang="en-US" altLang="ko-KR" sz="1000" smtClean="0">
                <a:latin typeface="08서울남산체 L" pitchFamily="18" charset="-127"/>
                <a:ea typeface="08서울남산체 L" pitchFamily="18" charset="-127"/>
              </a:rPr>
              <a:t>(</a:t>
            </a:r>
            <a:r>
              <a:rPr lang="ko-KR" altLang="en-US" sz="1000" smtClean="0">
                <a:latin typeface="08서울남산체 L" pitchFamily="18" charset="-127"/>
                <a:ea typeface="08서울남산체 L" pitchFamily="18" charset="-127"/>
              </a:rPr>
              <a:t>일반 → 특별 </a:t>
            </a:r>
            <a:r>
              <a:rPr lang="en-US" altLang="ko-KR" sz="1000" smtClean="0">
                <a:latin typeface="08서울남산체 L" pitchFamily="18" charset="-127"/>
                <a:ea typeface="08서울남산체 L" pitchFamily="18" charset="-127"/>
              </a:rPr>
              <a:t>1</a:t>
            </a:r>
            <a:r>
              <a:rPr lang="ko-KR" altLang="en-US" sz="1000" smtClean="0">
                <a:latin typeface="08서울남산체 L" pitchFamily="18" charset="-127"/>
                <a:ea typeface="08서울남산체 L" pitchFamily="18" charset="-127"/>
              </a:rPr>
              <a:t>조 </a:t>
            </a:r>
            <a:r>
              <a:rPr lang="en-US" altLang="ko-KR" sz="1000" smtClean="0">
                <a:latin typeface="08서울남산체 L" pitchFamily="18" charset="-127"/>
                <a:ea typeface="08서울남산체 L" pitchFamily="18" charset="-127"/>
              </a:rPr>
              <a:t>9,641</a:t>
            </a:r>
            <a:r>
              <a:rPr lang="ko-KR" altLang="en-US" sz="1000" smtClean="0">
                <a:latin typeface="08서울남산체 L" pitchFamily="18" charset="-127"/>
                <a:ea typeface="08서울남산체 L" pitchFamily="18" charset="-127"/>
              </a:rPr>
              <a:t>억원</a:t>
            </a:r>
            <a:r>
              <a:rPr lang="en-US" altLang="ko-KR" sz="1000" smtClean="0">
                <a:latin typeface="08서울남산체 L" pitchFamily="18" charset="-127"/>
                <a:ea typeface="08서울남산체 L" pitchFamily="18" charset="-127"/>
              </a:rPr>
              <a:t>)</a:t>
            </a:r>
          </a:p>
          <a:p>
            <a:pPr algn="ctr"/>
            <a:r>
              <a:rPr lang="ko-KR" altLang="en-US" sz="1000" smtClean="0">
                <a:latin typeface="08서울남산체 L" pitchFamily="18" charset="-127"/>
                <a:ea typeface="08서울남산체 L" pitchFamily="18" charset="-127"/>
              </a:rPr>
              <a:t> 특별 → 특별       </a:t>
            </a:r>
            <a:r>
              <a:rPr lang="en-US" altLang="ko-KR" sz="1000" smtClean="0">
                <a:latin typeface="08서울남산체 L" pitchFamily="18" charset="-127"/>
                <a:ea typeface="08서울남산체 L" pitchFamily="18" charset="-127"/>
              </a:rPr>
              <a:t>9,342</a:t>
            </a:r>
            <a:r>
              <a:rPr lang="ko-KR" altLang="en-US" sz="1000" smtClean="0">
                <a:latin typeface="08서울남산체 L" pitchFamily="18" charset="-127"/>
                <a:ea typeface="08서울남산체 L" pitchFamily="18" charset="-127"/>
              </a:rPr>
              <a:t>억원</a:t>
            </a:r>
            <a:endParaRPr lang="ko-KR" altLang="en-US" sz="1000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39752" y="1259468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smtClean="0">
                <a:solidFill>
                  <a:srgbClr val="993366"/>
                </a:solidFill>
                <a:latin typeface="HY수평선B" pitchFamily="18" charset="-127"/>
                <a:ea typeface="HY수평선B" pitchFamily="18" charset="-127"/>
              </a:rPr>
              <a:t>총계 </a:t>
            </a:r>
            <a:r>
              <a:rPr lang="en-US" altLang="ko-KR" sz="1600" smtClean="0">
                <a:solidFill>
                  <a:srgbClr val="993366"/>
                </a:solidFill>
                <a:latin typeface="HY수평선B" pitchFamily="18" charset="-127"/>
                <a:ea typeface="HY수평선B" pitchFamily="18" charset="-127"/>
              </a:rPr>
              <a:t>: 23</a:t>
            </a:r>
            <a:r>
              <a:rPr lang="ko-KR" altLang="en-US" sz="1600" smtClean="0">
                <a:solidFill>
                  <a:srgbClr val="993366"/>
                </a:solidFill>
                <a:latin typeface="HY수평선B" pitchFamily="18" charset="-127"/>
                <a:ea typeface="HY수평선B" pitchFamily="18" charset="-127"/>
              </a:rPr>
              <a:t>조 </a:t>
            </a:r>
            <a:r>
              <a:rPr lang="en-US" altLang="ko-KR" sz="1600" smtClean="0">
                <a:solidFill>
                  <a:srgbClr val="993366"/>
                </a:solidFill>
                <a:latin typeface="HY수평선B" pitchFamily="18" charset="-127"/>
                <a:ea typeface="HY수평선B" pitchFamily="18" charset="-127"/>
              </a:rPr>
              <a:t>5,490</a:t>
            </a:r>
            <a:r>
              <a:rPr lang="ko-KR" altLang="en-US" sz="1600" smtClean="0">
                <a:solidFill>
                  <a:srgbClr val="993366"/>
                </a:solidFill>
                <a:latin typeface="HY수평선B" pitchFamily="18" charset="-127"/>
                <a:ea typeface="HY수평선B" pitchFamily="18" charset="-127"/>
              </a:rPr>
              <a:t>억원</a:t>
            </a:r>
            <a:r>
              <a:rPr lang="en-US" altLang="ko-KR" sz="1600" smtClean="0">
                <a:solidFill>
                  <a:srgbClr val="993366"/>
                </a:solidFill>
                <a:latin typeface="HY수평선B" pitchFamily="18" charset="-127"/>
                <a:ea typeface="HY수평선B" pitchFamily="18" charset="-127"/>
              </a:rPr>
              <a:t>(1</a:t>
            </a:r>
            <a:r>
              <a:rPr lang="ko-KR" altLang="en-US" sz="1600" smtClean="0">
                <a:solidFill>
                  <a:srgbClr val="993366"/>
                </a:solidFill>
                <a:latin typeface="HY수평선B" pitchFamily="18" charset="-127"/>
                <a:ea typeface="HY수평선B" pitchFamily="18" charset="-127"/>
              </a:rPr>
              <a:t>조 </a:t>
            </a:r>
            <a:r>
              <a:rPr lang="en-US" altLang="ko-KR" sz="1600" smtClean="0">
                <a:solidFill>
                  <a:srgbClr val="993366"/>
                </a:solidFill>
                <a:latin typeface="HY수평선B" pitchFamily="18" charset="-127"/>
                <a:ea typeface="HY수평선B" pitchFamily="18" charset="-127"/>
              </a:rPr>
              <a:t>7,661</a:t>
            </a:r>
            <a:r>
              <a:rPr lang="ko-KR" altLang="en-US" sz="1600" smtClean="0">
                <a:solidFill>
                  <a:srgbClr val="993366"/>
                </a:solidFill>
                <a:latin typeface="HY수평선B" pitchFamily="18" charset="-127"/>
                <a:ea typeface="HY수평선B" pitchFamily="18" charset="-127"/>
              </a:rPr>
              <a:t>억원 증</a:t>
            </a:r>
            <a:r>
              <a:rPr lang="en-US" altLang="ko-KR" sz="1600" smtClean="0">
                <a:solidFill>
                  <a:srgbClr val="993366"/>
                </a:solidFill>
                <a:latin typeface="HY수평선B" pitchFamily="18" charset="-127"/>
                <a:ea typeface="HY수평선B" pitchFamily="18" charset="-127"/>
              </a:rPr>
              <a:t>)</a:t>
            </a:r>
          </a:p>
        </p:txBody>
      </p:sp>
      <p:cxnSp>
        <p:nvCxnSpPr>
          <p:cNvPr id="34" name="직선 연결선 33"/>
          <p:cNvCxnSpPr/>
          <p:nvPr/>
        </p:nvCxnSpPr>
        <p:spPr>
          <a:xfrm>
            <a:off x="1295636" y="1628800"/>
            <a:ext cx="6552728" cy="0"/>
          </a:xfrm>
          <a:prstGeom prst="line">
            <a:avLst/>
          </a:prstGeom>
          <a:ln w="19050">
            <a:solidFill>
              <a:srgbClr val="99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907704" y="2060848"/>
            <a:ext cx="2376264" cy="307777"/>
          </a:xfrm>
          <a:prstGeom prst="rect">
            <a:avLst/>
          </a:prstGeom>
          <a:solidFill>
            <a:srgbClr val="9933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일반회계 </a:t>
            </a:r>
            <a:r>
              <a:rPr lang="en-US" altLang="ko-KR" sz="1400" b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: 15</a:t>
            </a:r>
            <a:r>
              <a:rPr lang="ko-KR" altLang="en-US" sz="1400" b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조 </a:t>
            </a:r>
            <a:r>
              <a:rPr lang="en-US" altLang="ko-KR" sz="1400" b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6,306</a:t>
            </a:r>
            <a:r>
              <a:rPr lang="ko-KR" altLang="en-US" sz="1400" b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억원</a:t>
            </a:r>
            <a:endParaRPr lang="ko-KR" altLang="en-US" sz="1400" b="1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99992" y="2060848"/>
            <a:ext cx="2376264" cy="307777"/>
          </a:xfrm>
          <a:prstGeom prst="rect">
            <a:avLst/>
          </a:prstGeom>
          <a:solidFill>
            <a:srgbClr val="D175A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특별회계 </a:t>
            </a:r>
            <a:r>
              <a:rPr lang="en-US" altLang="ko-KR" sz="1400" b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: 7</a:t>
            </a:r>
            <a:r>
              <a:rPr lang="ko-KR" altLang="en-US" sz="1400" b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조 </a:t>
            </a:r>
            <a:r>
              <a:rPr lang="en-US" altLang="ko-KR" sz="1400" b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9,184</a:t>
            </a:r>
            <a:r>
              <a:rPr lang="ko-KR" altLang="en-US" sz="1400" b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억원</a:t>
            </a:r>
            <a:endParaRPr lang="ko-KR" altLang="en-US" sz="1400" b="1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8" name="꺾인 연결선 17"/>
          <p:cNvCxnSpPr/>
          <p:nvPr/>
        </p:nvCxnSpPr>
        <p:spPr>
          <a:xfrm rot="16200000" flipH="1">
            <a:off x="4283968" y="4448294"/>
            <a:ext cx="1368149" cy="504052"/>
          </a:xfrm>
          <a:prstGeom prst="bentConnector3">
            <a:avLst>
              <a:gd name="adj1" fmla="val 100126"/>
            </a:avLst>
          </a:prstGeom>
          <a:ln w="19050">
            <a:solidFill>
              <a:srgbClr val="FF9900"/>
            </a:solidFill>
            <a:headEnd type="oval" w="lg" len="lg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59832" y="422108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rPr>
              <a:t>실집행규모</a:t>
            </a:r>
            <a:endParaRPr lang="en-US" altLang="ko-KR" sz="14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B" pitchFamily="18" charset="-127"/>
              <a:ea typeface="HY헤드라인B" pitchFamily="18" charset="-127"/>
            </a:endParaRPr>
          </a:p>
          <a:p>
            <a:pPr algn="ctr"/>
            <a:r>
              <a:rPr lang="en-US" altLang="ko-KR" sz="1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rPr>
              <a:t>7</a:t>
            </a:r>
            <a:r>
              <a:rPr lang="ko-KR" altLang="en-US" sz="1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rPr>
              <a:t>조 </a:t>
            </a:r>
            <a:r>
              <a:rPr lang="en-US" altLang="ko-KR" sz="1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rPr>
              <a:t>8,321</a:t>
            </a:r>
            <a:r>
              <a:rPr lang="ko-KR" altLang="en-US" sz="1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rPr>
              <a:t>억원</a:t>
            </a:r>
            <a:endParaRPr lang="ko-KR" alt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B" pitchFamily="18" charset="-127"/>
              <a:ea typeface="HY헤드라인B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6016" y="412991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rPr>
              <a:t>실집행규모</a:t>
            </a:r>
            <a:endParaRPr lang="en-US" altLang="ko-KR" sz="14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B" pitchFamily="18" charset="-127"/>
              <a:ea typeface="HY헤드라인B" pitchFamily="18" charset="-127"/>
            </a:endParaRPr>
          </a:p>
          <a:p>
            <a:pPr algn="ctr"/>
            <a:r>
              <a:rPr lang="en-US" altLang="ko-KR" sz="1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rPr>
              <a:t>6</a:t>
            </a:r>
            <a:r>
              <a:rPr lang="ko-KR" altLang="en-US" sz="1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rPr>
              <a:t>조 </a:t>
            </a:r>
            <a:r>
              <a:rPr lang="en-US" altLang="ko-KR" sz="1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rPr>
              <a:t>4,777</a:t>
            </a:r>
            <a:r>
              <a:rPr lang="ko-KR" altLang="en-US" sz="1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rPr>
              <a:t>억원</a:t>
            </a:r>
            <a:endParaRPr lang="ko-KR" alt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B" pitchFamily="18" charset="-127"/>
              <a:ea typeface="HY헤드라인B" pitchFamily="18" charset="-127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1115616" y="5877272"/>
            <a:ext cx="3744416" cy="749697"/>
            <a:chOff x="1115616" y="5877272"/>
            <a:chExt cx="3744416" cy="749697"/>
          </a:xfrm>
        </p:grpSpPr>
        <p:sp>
          <p:nvSpPr>
            <p:cNvPr id="23" name="양쪽 모서리가 둥근 사각형 22"/>
            <p:cNvSpPr/>
            <p:nvPr/>
          </p:nvSpPr>
          <p:spPr>
            <a:xfrm>
              <a:off x="1115616" y="5877272"/>
              <a:ext cx="3744416" cy="273157"/>
            </a:xfrm>
            <a:prstGeom prst="round2SameRect">
              <a:avLst/>
            </a:prstGeom>
            <a:solidFill>
              <a:srgbClr val="D175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>
                <a:spcBef>
                  <a:spcPts val="1000"/>
                </a:spcBef>
              </a:pPr>
              <a:r>
                <a:rPr lang="ko-KR" altLang="en-US" sz="1300" b="1" smtClean="0">
                  <a:solidFill>
                    <a:schemeClr val="bg1"/>
                  </a:solidFill>
                  <a:latin typeface="휴먼우린체" pitchFamily="18" charset="-127"/>
                  <a:ea typeface="휴먼우린체" pitchFamily="18" charset="-127"/>
                </a:rPr>
                <a:t>순계규모 </a:t>
              </a:r>
              <a:r>
                <a:rPr lang="en-US" altLang="ko-KR" sz="1300" b="1" smtClean="0">
                  <a:solidFill>
                    <a:schemeClr val="bg1"/>
                  </a:solidFill>
                  <a:latin typeface="휴먼우린체" pitchFamily="18" charset="-127"/>
                  <a:ea typeface="휴먼우린체" pitchFamily="18" charset="-127"/>
                </a:rPr>
                <a:t>: 20</a:t>
              </a:r>
              <a:r>
                <a:rPr lang="ko-KR" altLang="en-US" sz="1300" b="1" smtClean="0">
                  <a:solidFill>
                    <a:schemeClr val="bg1"/>
                  </a:solidFill>
                  <a:latin typeface="휴먼우린체" pitchFamily="18" charset="-127"/>
                  <a:ea typeface="휴먼우린체" pitchFamily="18" charset="-127"/>
                </a:rPr>
                <a:t>조 </a:t>
              </a:r>
              <a:r>
                <a:rPr lang="en-US" altLang="ko-KR" sz="1300" b="1" smtClean="0">
                  <a:solidFill>
                    <a:schemeClr val="bg1"/>
                  </a:solidFill>
                  <a:latin typeface="휴먼우린체" pitchFamily="18" charset="-127"/>
                  <a:ea typeface="휴먼우린체" pitchFamily="18" charset="-127"/>
                </a:rPr>
                <a:t>6,507</a:t>
              </a:r>
              <a:r>
                <a:rPr lang="ko-KR" altLang="en-US" sz="1300" b="1" smtClean="0">
                  <a:solidFill>
                    <a:schemeClr val="bg1"/>
                  </a:solidFill>
                  <a:latin typeface="휴먼우린체" pitchFamily="18" charset="-127"/>
                  <a:ea typeface="휴먼우린체" pitchFamily="18" charset="-127"/>
                </a:rPr>
                <a:t>억원</a:t>
              </a:r>
              <a:r>
                <a:rPr lang="en-US" altLang="ko-KR" sz="1300" b="1" smtClean="0">
                  <a:solidFill>
                    <a:schemeClr val="bg1"/>
                  </a:solidFill>
                  <a:latin typeface="휴먼우린체" pitchFamily="18" charset="-127"/>
                  <a:ea typeface="휴먼우린체" pitchFamily="18" charset="-127"/>
                </a:rPr>
                <a:t>(7,011</a:t>
              </a:r>
              <a:r>
                <a:rPr lang="ko-KR" altLang="en-US" sz="1300" b="1" smtClean="0">
                  <a:solidFill>
                    <a:schemeClr val="bg1"/>
                  </a:solidFill>
                  <a:latin typeface="휴먼우린체" pitchFamily="18" charset="-127"/>
                  <a:ea typeface="휴먼우린체" pitchFamily="18" charset="-127"/>
                </a:rPr>
                <a:t>억원 증</a:t>
              </a:r>
              <a:r>
                <a:rPr lang="en-US" altLang="ko-KR" sz="1300" b="1" smtClean="0">
                  <a:solidFill>
                    <a:schemeClr val="bg1"/>
                  </a:solidFill>
                  <a:latin typeface="휴먼우린체" pitchFamily="18" charset="-127"/>
                  <a:ea typeface="휴먼우린체" pitchFamily="18" charset="-127"/>
                </a:rPr>
                <a:t>)</a:t>
              </a:r>
              <a:br>
                <a:rPr lang="en-US" altLang="ko-KR" sz="1300" b="1" smtClean="0">
                  <a:solidFill>
                    <a:schemeClr val="bg1"/>
                  </a:solidFill>
                  <a:latin typeface="휴먼우린체" pitchFamily="18" charset="-127"/>
                  <a:ea typeface="휴먼우린체" pitchFamily="18" charset="-127"/>
                </a:rPr>
              </a:br>
              <a:endParaRPr lang="ko-KR" altLang="en-US" sz="1200" b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1115616" y="6165304"/>
              <a:ext cx="37444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ko-KR" altLang="en-US" sz="1200" b="1" smtClean="0">
                  <a:solidFill>
                    <a:srgbClr val="A50021"/>
                  </a:solidFill>
                  <a:latin typeface="나눔고딕" pitchFamily="50" charset="-127"/>
                  <a:ea typeface="나눔고딕" pitchFamily="50" charset="-127"/>
                </a:rPr>
                <a:t>▶ 일반회계 </a:t>
              </a:r>
              <a:r>
                <a:rPr lang="en-US" altLang="ko-KR" sz="1200" b="1" smtClean="0">
                  <a:solidFill>
                    <a:srgbClr val="A50021"/>
                  </a:solidFill>
                  <a:latin typeface="나눔고딕" pitchFamily="50" charset="-127"/>
                  <a:ea typeface="나눔고딕" pitchFamily="50" charset="-127"/>
                </a:rPr>
                <a:t>: 13</a:t>
              </a:r>
              <a:r>
                <a:rPr lang="ko-KR" altLang="en-US" sz="1200" b="1" smtClean="0">
                  <a:solidFill>
                    <a:srgbClr val="A50021"/>
                  </a:solidFill>
                  <a:latin typeface="나눔고딕" pitchFamily="50" charset="-127"/>
                  <a:ea typeface="나눔고딕" pitchFamily="50" charset="-127"/>
                </a:rPr>
                <a:t>조 </a:t>
              </a:r>
              <a:r>
                <a:rPr lang="en-US" altLang="ko-KR" sz="1200" b="1" smtClean="0">
                  <a:solidFill>
                    <a:srgbClr val="A50021"/>
                  </a:solidFill>
                  <a:latin typeface="나눔고딕" pitchFamily="50" charset="-127"/>
                  <a:ea typeface="나눔고딕" pitchFamily="50" charset="-127"/>
                </a:rPr>
                <a:t>6,665</a:t>
              </a:r>
              <a:r>
                <a:rPr lang="ko-KR" altLang="en-US" sz="1200" b="1" smtClean="0">
                  <a:solidFill>
                    <a:srgbClr val="A50021"/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smtClean="0">
                <a:solidFill>
                  <a:srgbClr val="A50021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/>
              <a:r>
                <a:rPr lang="ko-KR" altLang="en-US" sz="1200" b="1" smtClean="0">
                  <a:solidFill>
                    <a:srgbClr val="A50021"/>
                  </a:solidFill>
                  <a:latin typeface="나눔고딕" pitchFamily="50" charset="-127"/>
                  <a:ea typeface="나눔고딕" pitchFamily="50" charset="-127"/>
                </a:rPr>
                <a:t>▶ 특별회계 </a:t>
              </a:r>
              <a:r>
                <a:rPr lang="en-US" altLang="ko-KR" sz="1200" b="1" smtClean="0">
                  <a:solidFill>
                    <a:srgbClr val="A50021"/>
                  </a:solidFill>
                  <a:latin typeface="나눔고딕" pitchFamily="50" charset="-127"/>
                  <a:ea typeface="나눔고딕" pitchFamily="50" charset="-127"/>
                </a:rPr>
                <a:t>:   6</a:t>
              </a:r>
              <a:r>
                <a:rPr lang="ko-KR" altLang="en-US" sz="1200" b="1" smtClean="0">
                  <a:solidFill>
                    <a:srgbClr val="A50021"/>
                  </a:solidFill>
                  <a:latin typeface="나눔고딕" pitchFamily="50" charset="-127"/>
                  <a:ea typeface="나눔고딕" pitchFamily="50" charset="-127"/>
                </a:rPr>
                <a:t>조 </a:t>
              </a:r>
              <a:r>
                <a:rPr lang="en-US" altLang="ko-KR" sz="1200" b="1" smtClean="0">
                  <a:solidFill>
                    <a:srgbClr val="A50021"/>
                  </a:solidFill>
                  <a:latin typeface="나눔고딕" pitchFamily="50" charset="-127"/>
                  <a:ea typeface="나눔고딕" pitchFamily="50" charset="-127"/>
                </a:rPr>
                <a:t>9,842</a:t>
              </a:r>
              <a:r>
                <a:rPr lang="ko-KR" altLang="en-US" sz="1200" b="1" smtClean="0">
                  <a:solidFill>
                    <a:srgbClr val="A50021"/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ko-KR" altLang="en-US" sz="1200" b="1">
                <a:solidFill>
                  <a:srgbClr val="A5002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4788024" y="5877272"/>
            <a:ext cx="3744416" cy="749697"/>
            <a:chOff x="1115616" y="5877272"/>
            <a:chExt cx="3744416" cy="749697"/>
          </a:xfrm>
        </p:grpSpPr>
        <p:sp>
          <p:nvSpPr>
            <p:cNvPr id="36" name="양쪽 모서리가 둥근 사각형 35"/>
            <p:cNvSpPr/>
            <p:nvPr/>
          </p:nvSpPr>
          <p:spPr>
            <a:xfrm>
              <a:off x="1115616" y="5877272"/>
              <a:ext cx="3744416" cy="273157"/>
            </a:xfrm>
            <a:prstGeom prst="round2SameRect">
              <a:avLst/>
            </a:prstGeom>
            <a:solidFill>
              <a:srgbClr val="D175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>
                <a:spcBef>
                  <a:spcPts val="1000"/>
                </a:spcBef>
              </a:pPr>
              <a:r>
                <a:rPr lang="ko-KR" altLang="en-US" sz="1200" b="1" smtClean="0">
                  <a:solidFill>
                    <a:schemeClr val="bg1"/>
                  </a:solidFill>
                  <a:latin typeface="휴먼우린체" pitchFamily="18" charset="-127"/>
                  <a:ea typeface="휴먼우린체" pitchFamily="18" charset="-127"/>
                </a:rPr>
                <a:t>실집행규모 </a:t>
              </a:r>
              <a:r>
                <a:rPr lang="en-US" altLang="ko-KR" sz="1200" b="1" smtClean="0">
                  <a:solidFill>
                    <a:schemeClr val="bg1"/>
                  </a:solidFill>
                  <a:latin typeface="휴먼우린체" pitchFamily="18" charset="-127"/>
                  <a:ea typeface="휴먼우린체" pitchFamily="18" charset="-127"/>
                </a:rPr>
                <a:t>: 14</a:t>
              </a:r>
              <a:r>
                <a:rPr lang="ko-KR" altLang="en-US" sz="1200" b="1" smtClean="0">
                  <a:solidFill>
                    <a:schemeClr val="bg1"/>
                  </a:solidFill>
                  <a:latin typeface="휴먼우린체" pitchFamily="18" charset="-127"/>
                  <a:ea typeface="휴먼우린체" pitchFamily="18" charset="-127"/>
                </a:rPr>
                <a:t>조 </a:t>
              </a:r>
              <a:r>
                <a:rPr lang="en-US" altLang="ko-KR" sz="1200" b="1" smtClean="0">
                  <a:solidFill>
                    <a:schemeClr val="bg1"/>
                  </a:solidFill>
                  <a:latin typeface="휴먼우린체" pitchFamily="18" charset="-127"/>
                  <a:ea typeface="휴먼우린체" pitchFamily="18" charset="-127"/>
                </a:rPr>
                <a:t>3,098</a:t>
              </a:r>
              <a:r>
                <a:rPr lang="ko-KR" altLang="en-US" sz="1200" b="1" smtClean="0">
                  <a:solidFill>
                    <a:schemeClr val="bg1"/>
                  </a:solidFill>
                  <a:latin typeface="휴먼우린체" pitchFamily="18" charset="-127"/>
                  <a:ea typeface="휴먼우린체" pitchFamily="18" charset="-127"/>
                </a:rPr>
                <a:t>억원</a:t>
              </a:r>
              <a:r>
                <a:rPr lang="en-US" altLang="ko-KR" sz="1200" b="1" smtClean="0">
                  <a:solidFill>
                    <a:schemeClr val="bg1"/>
                  </a:solidFill>
                  <a:latin typeface="휴먼우린체" pitchFamily="18" charset="-127"/>
                  <a:ea typeface="휴먼우린체" pitchFamily="18" charset="-127"/>
                </a:rPr>
                <a:t>(6,321</a:t>
              </a:r>
              <a:r>
                <a:rPr lang="ko-KR" altLang="en-US" sz="1200" b="1" smtClean="0">
                  <a:solidFill>
                    <a:schemeClr val="bg1"/>
                  </a:solidFill>
                  <a:latin typeface="휴먼우린체" pitchFamily="18" charset="-127"/>
                  <a:ea typeface="휴먼우린체" pitchFamily="18" charset="-127"/>
                </a:rPr>
                <a:t>억원 증</a:t>
              </a:r>
              <a:r>
                <a:rPr lang="en-US" altLang="ko-KR" sz="1200" b="1" smtClean="0">
                  <a:solidFill>
                    <a:schemeClr val="bg1"/>
                  </a:solidFill>
                  <a:latin typeface="휴먼우린체" pitchFamily="18" charset="-127"/>
                  <a:ea typeface="휴먼우린체" pitchFamily="18" charset="-127"/>
                </a:rPr>
                <a:t>)</a:t>
              </a:r>
              <a:endParaRPr lang="ko-KR" altLang="en-US" sz="1200" b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1115616" y="6165304"/>
              <a:ext cx="37444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000"/>
                </a:spcBef>
                <a:tabLst>
                  <a:tab pos="892175" algn="l"/>
                </a:tabLst>
              </a:pPr>
              <a:r>
                <a:rPr lang="ko-KR" altLang="en-US" sz="1200" b="1" smtClean="0">
                  <a:solidFill>
                    <a:srgbClr val="A50021"/>
                  </a:solidFill>
                  <a:latin typeface="나눔고딕" pitchFamily="50" charset="-127"/>
                  <a:ea typeface="나눔고딕" pitchFamily="50" charset="-127"/>
                </a:rPr>
                <a:t>▶ 일반회계 </a:t>
              </a:r>
              <a:r>
                <a:rPr lang="en-US" altLang="ko-KR" sz="1200" b="1" smtClean="0">
                  <a:solidFill>
                    <a:srgbClr val="A50021"/>
                  </a:solidFill>
                  <a:latin typeface="나눔고딕" pitchFamily="50" charset="-127"/>
                  <a:ea typeface="나눔고딕" pitchFamily="50" charset="-127"/>
                </a:rPr>
                <a:t>: 7</a:t>
              </a:r>
              <a:r>
                <a:rPr lang="ko-KR" altLang="en-US" sz="1200" b="1" smtClean="0">
                  <a:solidFill>
                    <a:srgbClr val="A50021"/>
                  </a:solidFill>
                  <a:latin typeface="나눔고딕" pitchFamily="50" charset="-127"/>
                  <a:ea typeface="나눔고딕" pitchFamily="50" charset="-127"/>
                </a:rPr>
                <a:t>조 </a:t>
              </a:r>
              <a:r>
                <a:rPr lang="en-US" altLang="ko-KR" sz="1200" b="1" smtClean="0">
                  <a:solidFill>
                    <a:srgbClr val="A50021"/>
                  </a:solidFill>
                  <a:latin typeface="나눔고딕" pitchFamily="50" charset="-127"/>
                  <a:ea typeface="나눔고딕" pitchFamily="50" charset="-127"/>
                </a:rPr>
                <a:t>8,321</a:t>
              </a:r>
              <a:r>
                <a:rPr lang="ko-KR" altLang="en-US" sz="1200" b="1" smtClean="0">
                  <a:solidFill>
                    <a:srgbClr val="A50021"/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smtClean="0">
                <a:solidFill>
                  <a:srgbClr val="A50021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tabLst>
                  <a:tab pos="892175" algn="l"/>
                </a:tabLst>
              </a:pPr>
              <a:r>
                <a:rPr lang="ko-KR" altLang="en-US" sz="1200" b="1" smtClean="0">
                  <a:solidFill>
                    <a:srgbClr val="A50021"/>
                  </a:solidFill>
                  <a:latin typeface="나눔고딕" pitchFamily="50" charset="-127"/>
                  <a:ea typeface="나눔고딕" pitchFamily="50" charset="-127"/>
                </a:rPr>
                <a:t>▶ 특별회계 </a:t>
              </a:r>
              <a:r>
                <a:rPr lang="en-US" altLang="ko-KR" sz="1200" b="1" smtClean="0">
                  <a:solidFill>
                    <a:srgbClr val="A50021"/>
                  </a:solidFill>
                  <a:latin typeface="나눔고딕" pitchFamily="50" charset="-127"/>
                  <a:ea typeface="나눔고딕" pitchFamily="50" charset="-127"/>
                </a:rPr>
                <a:t>: 6</a:t>
              </a:r>
              <a:r>
                <a:rPr lang="ko-KR" altLang="en-US" sz="1200" b="1" smtClean="0">
                  <a:solidFill>
                    <a:srgbClr val="A50021"/>
                  </a:solidFill>
                  <a:latin typeface="나눔고딕" pitchFamily="50" charset="-127"/>
                  <a:ea typeface="나눔고딕" pitchFamily="50" charset="-127"/>
                </a:rPr>
                <a:t>조 </a:t>
              </a:r>
              <a:r>
                <a:rPr lang="en-US" altLang="ko-KR" sz="1200" b="1" smtClean="0">
                  <a:solidFill>
                    <a:srgbClr val="A50021"/>
                  </a:solidFill>
                  <a:latin typeface="나눔고딕" pitchFamily="50" charset="-127"/>
                  <a:ea typeface="나눔고딕" pitchFamily="50" charset="-127"/>
                </a:rPr>
                <a:t>4,777</a:t>
              </a:r>
              <a:r>
                <a:rPr lang="ko-KR" altLang="en-US" sz="1200" b="1" smtClean="0">
                  <a:solidFill>
                    <a:srgbClr val="A50021"/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ko-KR" altLang="en-US" sz="1200" b="1">
                <a:solidFill>
                  <a:srgbClr val="A5002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41" name="직선 연결선 40"/>
          <p:cNvCxnSpPr/>
          <p:nvPr/>
        </p:nvCxnSpPr>
        <p:spPr>
          <a:xfrm>
            <a:off x="4716016" y="5733256"/>
            <a:ext cx="0" cy="72008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9B8AB7-D21B-4996-A1FD-319D5988E419}" type="slidenum">
              <a:rPr lang="ko-KR" altLang="en-US" smtClean="0"/>
              <a:pPr/>
              <a:t>5</a:t>
            </a:fld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-247322" y="17329"/>
            <a:ext cx="8203698" cy="1323439"/>
            <a:chOff x="-247322" y="404664"/>
            <a:chExt cx="8203698" cy="1323439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-247322" y="969000"/>
              <a:ext cx="8203698" cy="572224"/>
            </a:xfrm>
            <a:prstGeom prst="roundRect">
              <a:avLst>
                <a:gd name="adj" fmla="val 9523"/>
              </a:avLst>
            </a:prstGeom>
            <a:solidFill>
              <a:srgbClr val="7030A0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1260000" rtlCol="0" anchor="ctr"/>
            <a:lstStyle/>
            <a:p>
              <a:r>
                <a:rPr lang="ko-KR" altLang="en-US" sz="25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itchFamily="50" charset="-127"/>
                  <a:ea typeface="나눔고딕 ExtraBold" pitchFamily="50" charset="-127"/>
                </a:rPr>
                <a:t>시민의 삶에 투자하겠습니다</a:t>
              </a:r>
              <a:r>
                <a:rPr lang="en-US" altLang="ko-KR" sz="25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itchFamily="50" charset="-127"/>
                  <a:ea typeface="나눔고딕 ExtraBold" pitchFamily="50" charset="-127"/>
                </a:rPr>
                <a:t>.</a:t>
              </a:r>
              <a:endParaRPr lang="ko-KR" altLang="en-US" sz="2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7504" y="404664"/>
              <a:ext cx="86409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smtClean="0">
                  <a:ln w="38100" cmpd="sng">
                    <a:solidFill>
                      <a:srgbClr val="FFFFFF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4</a:t>
              </a:r>
              <a:endParaRPr lang="ko-KR" altLang="en-US" sz="8000">
                <a:ln w="38100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179512" y="1916832"/>
            <a:ext cx="4176464" cy="1751654"/>
            <a:chOff x="179512" y="1700808"/>
            <a:chExt cx="4176464" cy="1751654"/>
          </a:xfrm>
        </p:grpSpPr>
        <p:sp>
          <p:nvSpPr>
            <p:cNvPr id="12" name="모서리가 둥근 직사각형 11"/>
            <p:cNvSpPr/>
            <p:nvPr/>
          </p:nvSpPr>
          <p:spPr>
            <a:xfrm>
              <a:off x="395536" y="1700808"/>
              <a:ext cx="3960440" cy="1751654"/>
            </a:xfrm>
            <a:prstGeom prst="roundRect">
              <a:avLst>
                <a:gd name="adj" fmla="val 8205"/>
              </a:avLst>
            </a:prstGeom>
            <a:noFill/>
            <a:ln w="31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395536" y="2196732"/>
              <a:ext cx="3958750" cy="1154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000" indent="-1800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765600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비수급 저소득층 서울형 기초보장제 지원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	410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3765600" algn="r"/>
                </a:tabLst>
                <a:defRPr/>
              </a:pPr>
              <a:r>
                <a:rPr lang="en-US" altLang="ko-KR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    - </a:t>
              </a:r>
              <a:r>
                <a:rPr lang="ko-KR" altLang="en-US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기초수급자의 </a:t>
              </a:r>
              <a:r>
                <a:rPr lang="en-US" altLang="ko-KR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½</a:t>
              </a:r>
              <a:r>
                <a:rPr lang="ko-KR" altLang="en-US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범위내에서 </a:t>
              </a:r>
              <a:r>
                <a:rPr lang="en-US" altLang="ko-KR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6</a:t>
              </a:r>
              <a:r>
                <a:rPr lang="ko-KR" altLang="en-US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만명 지원</a:t>
              </a:r>
              <a:r>
                <a:rPr lang="en-US" altLang="ko-KR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(</a:t>
              </a:r>
              <a:r>
                <a:rPr lang="ko-KR" altLang="en-US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평균 </a:t>
              </a:r>
              <a:r>
                <a:rPr lang="en-US" altLang="ko-KR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114</a:t>
              </a:r>
              <a:r>
                <a:rPr lang="ko-KR" altLang="en-US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천원</a:t>
              </a:r>
              <a:r>
                <a:rPr lang="en-US" altLang="ko-KR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/</a:t>
              </a:r>
              <a:r>
                <a:rPr lang="ko-KR" altLang="en-US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월</a:t>
              </a:r>
              <a:r>
                <a:rPr lang="en-US" altLang="ko-KR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)</a:t>
              </a:r>
            </a:p>
            <a:p>
              <a:pPr marL="180000" indent="-1800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765600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희망리본 프로젝트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	76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3765600" algn="r"/>
                </a:tabLst>
                <a:defRPr/>
              </a:pPr>
              <a:r>
                <a:rPr lang="en-US" altLang="ko-KR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    - </a:t>
              </a:r>
              <a:r>
                <a:rPr lang="ko-KR" altLang="en-US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기초생활보장 수급자 맞춤형 고용</a:t>
              </a:r>
              <a:r>
                <a:rPr lang="en-US" altLang="ko-KR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-</a:t>
              </a:r>
              <a:r>
                <a:rPr lang="ko-KR" altLang="en-US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복지 연계 사례관리</a:t>
              </a:r>
              <a:endParaRPr lang="en-US" altLang="ko-KR" sz="1200" b="1" dirty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>
            <a:xfrm>
              <a:off x="179512" y="1782165"/>
              <a:ext cx="4032448" cy="396000"/>
            </a:xfrm>
            <a:prstGeom prst="roundRect">
              <a:avLst>
                <a:gd name="adj" fmla="val 12766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6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서울형 기초보장제 도입</a:t>
              </a:r>
              <a:endParaRPr lang="ko-KR" alt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endParaRPr>
            </a:p>
          </p:txBody>
        </p:sp>
        <p:pic>
          <p:nvPicPr>
            <p:cNvPr id="3074" name="Picture 2" descr="C:\Documents and Settings\seoul user\My Documents\내꺼\각종서식\서울시제공\아이콘 119종-20121009145950\복지\가족2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86400" y="1739363"/>
              <a:ext cx="448450" cy="432048"/>
            </a:xfrm>
            <a:prstGeom prst="rect">
              <a:avLst/>
            </a:prstGeom>
            <a:noFill/>
          </p:spPr>
        </p:pic>
      </p:grpSp>
      <p:grpSp>
        <p:nvGrpSpPr>
          <p:cNvPr id="33" name="그룹 32"/>
          <p:cNvGrpSpPr/>
          <p:nvPr/>
        </p:nvGrpSpPr>
        <p:grpSpPr>
          <a:xfrm>
            <a:off x="179512" y="3901545"/>
            <a:ext cx="4176464" cy="1073040"/>
            <a:chOff x="179512" y="3035507"/>
            <a:chExt cx="4176464" cy="1073040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395536" y="3035507"/>
              <a:ext cx="3960440" cy="1039623"/>
            </a:xfrm>
            <a:prstGeom prst="roundRect">
              <a:avLst>
                <a:gd name="adj" fmla="val 13536"/>
              </a:avLst>
            </a:prstGeom>
            <a:noFill/>
            <a:ln w="31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395536" y="3573016"/>
              <a:ext cx="3958750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000" indent="-18000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765600" algn="r"/>
                </a:tabLst>
                <a:defRPr/>
              </a:pPr>
              <a:r>
                <a:rPr lang="en-US" altLang="ko-KR" sz="1200" b="1" spc="-100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’11</a:t>
              </a:r>
              <a:r>
                <a:rPr lang="ko-KR" altLang="en-US" sz="1200" b="1" spc="-100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년 </a:t>
              </a:r>
              <a:r>
                <a:rPr lang="en-US" altLang="ko-KR" sz="1200" b="1" spc="-100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34</a:t>
              </a:r>
              <a:r>
                <a:rPr lang="ko-KR" altLang="en-US" sz="1200" b="1" spc="-100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개소 추가→</a:t>
              </a:r>
              <a:r>
                <a:rPr lang="en-US" altLang="ko-KR" sz="1200" b="1" spc="-100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’12</a:t>
              </a:r>
              <a:r>
                <a:rPr lang="ko-KR" altLang="en-US" sz="1200" b="1" spc="-100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년 </a:t>
              </a:r>
              <a:r>
                <a:rPr lang="en-US" altLang="ko-KR" sz="1200" b="1" spc="-100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112</a:t>
              </a:r>
              <a:r>
                <a:rPr lang="ko-KR" altLang="en-US" sz="1200" b="1" spc="-100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개소 추가→</a:t>
              </a:r>
              <a:r>
                <a:rPr lang="en-US" altLang="ko-KR" sz="1200" b="1" spc="-100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’13</a:t>
              </a:r>
              <a:r>
                <a:rPr lang="ko-KR" altLang="en-US" sz="1200" b="1" spc="-100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년 </a:t>
              </a:r>
              <a:r>
                <a:rPr lang="en-US" altLang="ko-KR" sz="1200" b="1" spc="-100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100</a:t>
              </a:r>
              <a:r>
                <a:rPr lang="ko-KR" altLang="en-US" sz="1200" b="1" spc="-100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개소 추가</a:t>
              </a:r>
              <a:endParaRPr lang="en-US" altLang="ko-KR" sz="1200" b="1" spc="-100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tabLst>
                  <a:tab pos="3765600" algn="r"/>
                </a:tabLst>
                <a:defRPr/>
              </a:pPr>
              <a:r>
                <a:rPr lang="en-US" altLang="ko-KR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    * ’12</a:t>
              </a:r>
              <a:r>
                <a:rPr lang="ko-KR" altLang="en-US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년 </a:t>
              </a:r>
              <a:r>
                <a:rPr lang="en-US" altLang="ko-KR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40.0% </a:t>
              </a:r>
              <a:r>
                <a:rPr lang="ko-KR" altLang="en-US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초과 달성</a:t>
              </a:r>
              <a:r>
                <a:rPr lang="en-US" altLang="ko-KR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(32</a:t>
              </a:r>
              <a:r>
                <a:rPr lang="ko-KR" altLang="en-US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개소</a:t>
              </a:r>
              <a:r>
                <a:rPr lang="en-US" altLang="ko-KR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)</a:t>
              </a:r>
              <a:endParaRPr lang="en-US" altLang="ko-KR" sz="1100" dirty="0">
                <a:solidFill>
                  <a:schemeClr val="tx2">
                    <a:lumMod val="75000"/>
                  </a:schemeClr>
                </a:solidFill>
                <a:latin typeface="08서울남산체 L" pitchFamily="18" charset="-127"/>
                <a:ea typeface="08서울남산체 L" pitchFamily="18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179512" y="3116865"/>
              <a:ext cx="4032448" cy="396000"/>
            </a:xfrm>
            <a:prstGeom prst="roundRect">
              <a:avLst>
                <a:gd name="adj" fmla="val 12766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6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국</a:t>
              </a:r>
              <a:r>
                <a:rPr lang="en-US" altLang="ko-KR" sz="16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·</a:t>
              </a:r>
              <a:r>
                <a:rPr lang="ko-KR" altLang="en-US" sz="16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공립 어린이집 확충 </a:t>
              </a:r>
              <a:r>
                <a:rPr lang="en-US" altLang="ko-KR" sz="16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: 690</a:t>
              </a:r>
              <a:r>
                <a:rPr lang="ko-KR" altLang="en-US" sz="16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억원</a:t>
              </a:r>
              <a:endParaRPr lang="ko-KR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L" pitchFamily="18" charset="-127"/>
                <a:ea typeface="08서울남산체 L" pitchFamily="18" charset="-127"/>
              </a:endParaRPr>
            </a:p>
          </p:txBody>
        </p:sp>
        <p:pic>
          <p:nvPicPr>
            <p:cNvPr id="3075" name="Picture 3" descr="C:\Documents and Settings\seoul user\My Documents\내꺼\각종서식\서울시제공\아이콘 119종-20121009145950\복지\어린이집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79912" y="3129817"/>
              <a:ext cx="360040" cy="352213"/>
            </a:xfrm>
            <a:prstGeom prst="rect">
              <a:avLst/>
            </a:prstGeom>
            <a:noFill/>
          </p:spPr>
        </p:pic>
      </p:grpSp>
      <p:grpSp>
        <p:nvGrpSpPr>
          <p:cNvPr id="34" name="그룹 33"/>
          <p:cNvGrpSpPr/>
          <p:nvPr/>
        </p:nvGrpSpPr>
        <p:grpSpPr>
          <a:xfrm>
            <a:off x="179512" y="5135160"/>
            <a:ext cx="4176464" cy="1318176"/>
            <a:chOff x="179512" y="3971612"/>
            <a:chExt cx="4176464" cy="1318176"/>
          </a:xfrm>
        </p:grpSpPr>
        <p:sp>
          <p:nvSpPr>
            <p:cNvPr id="24" name="모서리가 둥근 직사각형 23"/>
            <p:cNvSpPr/>
            <p:nvPr/>
          </p:nvSpPr>
          <p:spPr>
            <a:xfrm>
              <a:off x="395536" y="3971612"/>
              <a:ext cx="3960440" cy="1318176"/>
            </a:xfrm>
            <a:prstGeom prst="roundRect">
              <a:avLst>
                <a:gd name="adj" fmla="val 8569"/>
              </a:avLst>
            </a:prstGeom>
            <a:noFill/>
            <a:ln w="31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395536" y="4509120"/>
              <a:ext cx="3958750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000" indent="-18000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765600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보건지소 확충 지원</a:t>
              </a:r>
              <a:r>
                <a:rPr lang="en-US" altLang="ko-KR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(10</a:t>
              </a:r>
              <a:r>
                <a:rPr lang="ko-KR" altLang="en-US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개소</a:t>
              </a:r>
              <a:r>
                <a:rPr lang="en-US" altLang="ko-KR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)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	137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765600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환자안심병원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	36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765600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야간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·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휴일 진료센터 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75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개소 운영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	73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dirty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모서리가 둥근 직사각형 25"/>
            <p:cNvSpPr/>
            <p:nvPr/>
          </p:nvSpPr>
          <p:spPr>
            <a:xfrm>
              <a:off x="179512" y="4052969"/>
              <a:ext cx="4032448" cy="396000"/>
            </a:xfrm>
            <a:prstGeom prst="roundRect">
              <a:avLst>
                <a:gd name="adj" fmla="val 12766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6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공공의료 마스터 플랜 </a:t>
              </a:r>
              <a:r>
                <a:rPr lang="en-US" altLang="ko-KR" sz="16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: 891</a:t>
              </a:r>
              <a:r>
                <a:rPr lang="ko-KR" altLang="en-US" sz="16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억원</a:t>
              </a:r>
              <a:endParaRPr lang="ko-KR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L" pitchFamily="18" charset="-127"/>
                <a:ea typeface="08서울남산체 L" pitchFamily="18" charset="-127"/>
              </a:endParaRPr>
            </a:p>
          </p:txBody>
        </p:sp>
        <p:pic>
          <p:nvPicPr>
            <p:cNvPr id="3076" name="Picture 4" descr="C:\Documents and Settings\seoul user\My Documents\내꺼\각종서식\서울시제공\아이콘 119종-20121009145950\복지\의료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51920" y="4077072"/>
              <a:ext cx="275452" cy="288032"/>
            </a:xfrm>
            <a:prstGeom prst="rect">
              <a:avLst/>
            </a:prstGeom>
            <a:noFill/>
          </p:spPr>
        </p:pic>
      </p:grpSp>
      <p:grpSp>
        <p:nvGrpSpPr>
          <p:cNvPr id="36" name="그룹 35"/>
          <p:cNvGrpSpPr/>
          <p:nvPr/>
        </p:nvGrpSpPr>
        <p:grpSpPr>
          <a:xfrm>
            <a:off x="4572000" y="1916832"/>
            <a:ext cx="4176464" cy="2250054"/>
            <a:chOff x="179512" y="1700807"/>
            <a:chExt cx="4176464" cy="2250054"/>
          </a:xfrm>
        </p:grpSpPr>
        <p:sp>
          <p:nvSpPr>
            <p:cNvPr id="37" name="모서리가 둥근 직사각형 36"/>
            <p:cNvSpPr/>
            <p:nvPr/>
          </p:nvSpPr>
          <p:spPr>
            <a:xfrm>
              <a:off x="395536" y="1700807"/>
              <a:ext cx="3960440" cy="2250054"/>
            </a:xfrm>
            <a:prstGeom prst="roundRect">
              <a:avLst>
                <a:gd name="adj" fmla="val 8205"/>
              </a:avLst>
            </a:prstGeom>
            <a:noFill/>
            <a:ln w="31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395536" y="2348880"/>
              <a:ext cx="395875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000" indent="-1800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765600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건설형 임대주택 공급</a:t>
              </a:r>
              <a:r>
                <a:rPr lang="en-US" altLang="ko-KR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(12,491</a:t>
              </a:r>
              <a:r>
                <a:rPr lang="ko-KR" altLang="en-US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호</a:t>
              </a:r>
              <a:r>
                <a:rPr lang="en-US" altLang="ko-KR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)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	3,907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765600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정비사업 관련 임대주택 매입</a:t>
              </a:r>
              <a:r>
                <a:rPr lang="en-US" altLang="ko-KR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(6,261</a:t>
              </a:r>
              <a:r>
                <a:rPr lang="ko-KR" altLang="en-US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호</a:t>
              </a:r>
              <a:r>
                <a:rPr lang="en-US" altLang="ko-KR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)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	2,517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765600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기존 주택 매입 임대주택 공급</a:t>
              </a:r>
              <a:r>
                <a:rPr lang="en-US" altLang="ko-KR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(2,263</a:t>
              </a:r>
              <a:r>
                <a:rPr lang="ko-KR" altLang="en-US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호</a:t>
              </a:r>
              <a:r>
                <a:rPr lang="en-US" altLang="ko-KR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)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	1,369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765600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민간 장기안심 주택 공급</a:t>
              </a:r>
              <a:r>
                <a:rPr lang="en-US" altLang="ko-KR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(1,350</a:t>
              </a:r>
              <a:r>
                <a:rPr lang="ko-KR" altLang="en-US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호</a:t>
              </a:r>
              <a:r>
                <a:rPr lang="en-US" altLang="ko-KR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)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	531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765600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공공원룸주택 매입 공급</a:t>
              </a:r>
              <a:r>
                <a:rPr lang="en-US" altLang="ko-KR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(430</a:t>
              </a:r>
              <a:r>
                <a:rPr lang="ko-KR" altLang="en-US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호</a:t>
              </a:r>
              <a:r>
                <a:rPr lang="en-US" altLang="ko-KR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)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	372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dirty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9" name="모서리가 둥근 직사각형 38"/>
            <p:cNvSpPr/>
            <p:nvPr/>
          </p:nvSpPr>
          <p:spPr>
            <a:xfrm>
              <a:off x="179512" y="1782164"/>
              <a:ext cx="4032448" cy="494708"/>
            </a:xfrm>
            <a:prstGeom prst="roundRect">
              <a:avLst>
                <a:gd name="adj" fmla="val 8059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6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임대주택 </a:t>
              </a:r>
              <a:r>
                <a:rPr lang="en-US" altLang="ko-KR" sz="16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8</a:t>
              </a:r>
              <a:r>
                <a:rPr lang="ko-KR" altLang="en-US" sz="16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만호 공급 </a:t>
              </a:r>
              <a:r>
                <a:rPr lang="en-US" altLang="ko-KR" sz="14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휴먼모음T" pitchFamily="18" charset="-127"/>
                  <a:ea typeface="휴먼모음T" pitchFamily="18" charset="-127"/>
                </a:rPr>
                <a:t>- </a:t>
              </a:r>
              <a:r>
                <a:rPr lang="en-US" altLang="ko-KR" sz="1400" spc="-8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휴먼모음T" pitchFamily="18" charset="-127"/>
                  <a:ea typeface="휴먼모음T" pitchFamily="18" charset="-127"/>
                </a:rPr>
                <a:t>’</a:t>
              </a:r>
              <a:r>
                <a:rPr lang="en-US" altLang="ko-KR" sz="14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휴먼모음T" pitchFamily="18" charset="-127"/>
                  <a:ea typeface="휴먼모음T" pitchFamily="18" charset="-127"/>
                </a:rPr>
                <a:t>13</a:t>
              </a:r>
              <a:r>
                <a:rPr lang="ko-KR" altLang="en-US" sz="14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휴먼모음T" pitchFamily="18" charset="-127"/>
                  <a:ea typeface="휴먼모음T" pitchFamily="18" charset="-127"/>
                </a:rPr>
                <a:t>년 </a:t>
              </a:r>
              <a:r>
                <a:rPr lang="en-US" altLang="ko-KR" sz="14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휴먼모음T" pitchFamily="18" charset="-127"/>
                  <a:ea typeface="휴먼모음T" pitchFamily="18" charset="-127"/>
                </a:rPr>
                <a:t>22,795</a:t>
              </a:r>
              <a:r>
                <a:rPr lang="ko-KR" altLang="en-US" sz="14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휴먼모음T" pitchFamily="18" charset="-127"/>
                  <a:ea typeface="휴먼모음T" pitchFamily="18" charset="-127"/>
                </a:rPr>
                <a:t>호 </a:t>
              </a:r>
              <a:r>
                <a:rPr lang="en-US" altLang="ko-KR" sz="14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휴먼모음T" pitchFamily="18" charset="-127"/>
                  <a:ea typeface="휴먼모음T" pitchFamily="18" charset="-127"/>
                </a:rPr>
                <a:t/>
              </a:r>
              <a:br>
                <a:rPr lang="en-US" altLang="ko-KR" sz="14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휴먼모음T" pitchFamily="18" charset="-127"/>
                  <a:ea typeface="휴먼모음T" pitchFamily="18" charset="-127"/>
                </a:rPr>
              </a:br>
              <a:r>
                <a:rPr lang="en-US" altLang="ko-KR" sz="14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휴먼모음T" pitchFamily="18" charset="-127"/>
                  <a:ea typeface="휴먼모음T" pitchFamily="18" charset="-127"/>
                </a:rPr>
                <a:t>                       </a:t>
              </a:r>
              <a:r>
                <a:rPr lang="en-US" altLang="ko-KR" sz="14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08서울남산체 L" pitchFamily="18" charset="-127"/>
                  <a:ea typeface="08서울남산체 L" pitchFamily="18" charset="-127"/>
                </a:rPr>
                <a:t>(8,700</a:t>
              </a:r>
              <a:r>
                <a:rPr lang="ko-KR" altLang="en-US" sz="14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08서울남산체 L" pitchFamily="18" charset="-127"/>
                  <a:ea typeface="08서울남산체 L" pitchFamily="18" charset="-127"/>
                </a:rPr>
                <a:t>억원</a:t>
              </a:r>
              <a:r>
                <a:rPr lang="en-US" altLang="ko-KR" sz="14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08서울남산체 L" pitchFamily="18" charset="-127"/>
                  <a:ea typeface="08서울남산체 L" pitchFamily="18" charset="-127"/>
                </a:rPr>
                <a:t>)</a:t>
              </a:r>
              <a:endParaRPr lang="ko-KR" altLang="en-US" sz="1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L" pitchFamily="18" charset="-127"/>
                <a:ea typeface="08서울남산체 L" pitchFamily="18" charset="-127"/>
              </a:endParaRPr>
            </a:p>
          </p:txBody>
        </p:sp>
      </p:grpSp>
      <p:pic>
        <p:nvPicPr>
          <p:cNvPr id="3077" name="Picture 5" descr="C:\Documents and Settings\seoul user\My Documents\내꺼\각종서식\서울시제공\아이콘 119종-20121009145950\안전도시\부동산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0111" y="2060848"/>
            <a:ext cx="312329" cy="375715"/>
          </a:xfrm>
          <a:prstGeom prst="rect">
            <a:avLst/>
          </a:prstGeom>
          <a:noFill/>
        </p:spPr>
      </p:pic>
      <p:grpSp>
        <p:nvGrpSpPr>
          <p:cNvPr id="42" name="그룹 41"/>
          <p:cNvGrpSpPr/>
          <p:nvPr/>
        </p:nvGrpSpPr>
        <p:grpSpPr>
          <a:xfrm>
            <a:off x="4572000" y="4259484"/>
            <a:ext cx="4176464" cy="2193852"/>
            <a:chOff x="179512" y="1883220"/>
            <a:chExt cx="4176464" cy="2193852"/>
          </a:xfrm>
        </p:grpSpPr>
        <p:sp>
          <p:nvSpPr>
            <p:cNvPr id="43" name="모서리가 둥근 직사각형 42"/>
            <p:cNvSpPr/>
            <p:nvPr/>
          </p:nvSpPr>
          <p:spPr>
            <a:xfrm>
              <a:off x="395536" y="1883220"/>
              <a:ext cx="3960440" cy="2193852"/>
            </a:xfrm>
            <a:prstGeom prst="roundRect">
              <a:avLst>
                <a:gd name="adj" fmla="val 5301"/>
              </a:avLst>
            </a:prstGeom>
            <a:noFill/>
            <a:ln w="31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395536" y="2492896"/>
              <a:ext cx="395875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000" indent="-180000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765600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친환경 무상급식 중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2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학년까지 확대 시행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	1,332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765600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교육환경개선 등 교육경비 지원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	580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765600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광역친환경급식 통합지원센터 설립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·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운영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	46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765600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시립대 반값 등록금 지원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	149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dirty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5" name="모서리가 둥근 직사각형 44"/>
            <p:cNvSpPr/>
            <p:nvPr/>
          </p:nvSpPr>
          <p:spPr>
            <a:xfrm>
              <a:off x="179512" y="1994266"/>
              <a:ext cx="4032448" cy="498630"/>
            </a:xfrm>
            <a:prstGeom prst="roundRect">
              <a:avLst>
                <a:gd name="adj" fmla="val 12766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6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교육복지 확대로 희망교육 실현</a:t>
              </a:r>
              <a:r>
                <a:rPr lang="en-US" altLang="ko-KR" sz="16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/>
              </a:r>
              <a:br>
                <a:rPr lang="en-US" altLang="ko-KR" sz="16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</a:br>
              <a:r>
                <a:rPr lang="en-US" altLang="ko-KR" sz="14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08서울남산체 L" pitchFamily="18" charset="-127"/>
                  <a:ea typeface="08서울남산체 L" pitchFamily="18" charset="-127"/>
                </a:rPr>
                <a:t>(2,614</a:t>
              </a:r>
              <a:r>
                <a:rPr lang="ko-KR" altLang="en-US" sz="14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08서울남산체 L" pitchFamily="18" charset="-127"/>
                  <a:ea typeface="08서울남산체 L" pitchFamily="18" charset="-127"/>
                </a:rPr>
                <a:t>억원</a:t>
              </a:r>
              <a:r>
                <a:rPr lang="en-US" altLang="ko-KR" sz="14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08서울남산체 L" pitchFamily="18" charset="-127"/>
                  <a:ea typeface="08서울남산체 L" pitchFamily="18" charset="-127"/>
                </a:rPr>
                <a:t>,</a:t>
              </a:r>
              <a:r>
                <a:rPr lang="ko-KR" altLang="en-US" sz="14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08서울남산체 L" pitchFamily="18" charset="-127"/>
                  <a:ea typeface="08서울남산체 L" pitchFamily="18" charset="-127"/>
                </a:rPr>
                <a:t> 전년대비 </a:t>
              </a:r>
              <a:r>
                <a:rPr lang="en-US" altLang="ko-KR" sz="14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08서울남산체 L" pitchFamily="18" charset="-127"/>
                  <a:ea typeface="08서울남산체 L" pitchFamily="18" charset="-127"/>
                </a:rPr>
                <a:t>406</a:t>
              </a:r>
              <a:r>
                <a:rPr lang="ko-KR" altLang="en-US" sz="14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08서울남산체 L" pitchFamily="18" charset="-127"/>
                  <a:ea typeface="08서울남산체 L" pitchFamily="18" charset="-127"/>
                </a:rPr>
                <a:t>억원 증</a:t>
              </a:r>
              <a:r>
                <a:rPr lang="en-US" altLang="ko-KR" sz="14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08서울남산체 L" pitchFamily="18" charset="-127"/>
                  <a:ea typeface="08서울남산체 L" pitchFamily="18" charset="-127"/>
                </a:rPr>
                <a:t>)</a:t>
              </a:r>
              <a:endParaRPr lang="ko-KR" altLang="en-US" sz="1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L" pitchFamily="18" charset="-127"/>
                <a:ea typeface="08서울남산체 L" pitchFamily="18" charset="-127"/>
              </a:endParaRPr>
            </a:p>
          </p:txBody>
        </p:sp>
      </p:grpSp>
      <p:pic>
        <p:nvPicPr>
          <p:cNvPr id="3078" name="Picture 6" descr="C:\Documents and Settings\seoul user\My Documents\내꺼\각종서식\서울시제공\아이콘 119종-20121009145950\기타\서울광장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17714" y="4365104"/>
            <a:ext cx="686734" cy="456219"/>
          </a:xfrm>
          <a:prstGeom prst="rect">
            <a:avLst/>
          </a:prstGeom>
          <a:noFill/>
        </p:spPr>
      </p:pic>
      <p:sp>
        <p:nvSpPr>
          <p:cNvPr id="41" name="직사각형 40"/>
          <p:cNvSpPr/>
          <p:nvPr/>
        </p:nvSpPr>
        <p:spPr>
          <a:xfrm>
            <a:off x="611560" y="1249596"/>
            <a:ext cx="7200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ko-KR" altLang="en-US" sz="1500" b="1" smtClean="0">
                <a:solidFill>
                  <a:schemeClr val="accent4">
                    <a:lumMod val="75000"/>
                  </a:schemeClr>
                </a:solidFill>
                <a:latin typeface="가을체" pitchFamily="18" charset="-127"/>
                <a:ea typeface="가을체" pitchFamily="18" charset="-127"/>
              </a:rPr>
              <a:t>사회적 합의</a:t>
            </a:r>
            <a:r>
              <a:rPr lang="en-US" altLang="ko-KR" sz="1500" b="1" smtClean="0">
                <a:solidFill>
                  <a:schemeClr val="accent4">
                    <a:lumMod val="75000"/>
                  </a:schemeClr>
                </a:solidFill>
                <a:latin typeface="가을체" pitchFamily="18" charset="-127"/>
                <a:ea typeface="가을체" pitchFamily="18" charset="-127"/>
              </a:rPr>
              <a:t>, </a:t>
            </a:r>
            <a:r>
              <a:rPr lang="ko-KR" altLang="en-US" sz="1500" b="1" smtClean="0">
                <a:solidFill>
                  <a:schemeClr val="accent4">
                    <a:lumMod val="75000"/>
                  </a:schemeClr>
                </a:solidFill>
                <a:latin typeface="가을체" pitchFamily="18" charset="-127"/>
                <a:ea typeface="가을체" pitchFamily="18" charset="-127"/>
              </a:rPr>
              <a:t>시민참여를 통한 서울시민복지기준선을 마련하여</a:t>
            </a:r>
            <a:r>
              <a:rPr lang="en-US" altLang="ko-KR" sz="1500" b="1" smtClean="0">
                <a:solidFill>
                  <a:schemeClr val="accent4">
                    <a:lumMod val="75000"/>
                  </a:schemeClr>
                </a:solidFill>
                <a:latin typeface="가을체" pitchFamily="18" charset="-127"/>
                <a:ea typeface="가을체" pitchFamily="18" charset="-127"/>
              </a:rPr>
              <a:t/>
            </a:r>
            <a:br>
              <a:rPr lang="en-US" altLang="ko-KR" sz="1500" b="1" smtClean="0">
                <a:solidFill>
                  <a:schemeClr val="accent4">
                    <a:lumMod val="75000"/>
                  </a:schemeClr>
                </a:solidFill>
                <a:latin typeface="가을체" pitchFamily="18" charset="-127"/>
                <a:ea typeface="가을체" pitchFamily="18" charset="-127"/>
              </a:rPr>
            </a:br>
            <a:r>
              <a:rPr lang="ko-KR" altLang="en-US" sz="1500" b="1" smtClean="0">
                <a:solidFill>
                  <a:schemeClr val="accent4">
                    <a:lumMod val="75000"/>
                  </a:schemeClr>
                </a:solidFill>
                <a:latin typeface="가을체" pitchFamily="18" charset="-127"/>
                <a:ea typeface="가을체" pitchFamily="18" charset="-127"/>
              </a:rPr>
              <a:t>시민 누구나 마땅히 누려야 할 보편적 복지기반 정립</a:t>
            </a:r>
            <a:endParaRPr lang="en-US" altLang="ko-KR" sz="1500" b="1" smtClean="0">
              <a:solidFill>
                <a:schemeClr val="accent4">
                  <a:lumMod val="75000"/>
                </a:schemeClr>
              </a:solidFill>
              <a:latin typeface="가을체" pitchFamily="18" charset="-127"/>
              <a:ea typeface="가을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-247322" y="17329"/>
            <a:ext cx="8203698" cy="1323439"/>
            <a:chOff x="-247322" y="404664"/>
            <a:chExt cx="8203698" cy="1323439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-247322" y="969000"/>
              <a:ext cx="8203698" cy="572224"/>
            </a:xfrm>
            <a:prstGeom prst="roundRect">
              <a:avLst>
                <a:gd name="adj" fmla="val 9523"/>
              </a:avLst>
            </a:prstGeom>
            <a:solidFill>
              <a:srgbClr val="006600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1260000" rtlCol="0" anchor="ctr"/>
            <a:lstStyle/>
            <a:p>
              <a:r>
                <a:rPr lang="ko-KR" altLang="en-US" sz="25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itchFamily="50" charset="-127"/>
                  <a:ea typeface="나눔고딕 ExtraBold" pitchFamily="50" charset="-127"/>
                </a:rPr>
                <a:t>서울경제기반 구축에 힘쓰겠습니다</a:t>
              </a:r>
              <a:r>
                <a:rPr lang="en-US" altLang="ko-KR" sz="25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itchFamily="50" charset="-127"/>
                  <a:ea typeface="나눔고딕 ExtraBold" pitchFamily="50" charset="-127"/>
                </a:rPr>
                <a:t>.</a:t>
              </a:r>
              <a:endParaRPr lang="ko-KR" altLang="en-US" sz="2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7504" y="404664"/>
              <a:ext cx="86409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smtClean="0">
                  <a:ln w="38100" cmpd="sng">
                    <a:solidFill>
                      <a:srgbClr val="FFFFFF"/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5</a:t>
              </a:r>
              <a:endParaRPr lang="ko-KR" altLang="en-US" sz="8000">
                <a:ln w="38100" cmpd="sng">
                  <a:solidFill>
                    <a:srgbClr val="FFFFFF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endParaRPr>
            </a:p>
          </p:txBody>
        </p:sp>
      </p:grpSp>
      <p:sp>
        <p:nvSpPr>
          <p:cNvPr id="82" name="모서리가 둥근 직사각형 81"/>
          <p:cNvSpPr/>
          <p:nvPr/>
        </p:nvSpPr>
        <p:spPr>
          <a:xfrm>
            <a:off x="395536" y="1412777"/>
            <a:ext cx="3960440" cy="1943881"/>
          </a:xfrm>
          <a:prstGeom prst="roundRect">
            <a:avLst>
              <a:gd name="adj" fmla="val 3875"/>
            </a:avLst>
          </a:prstGeom>
          <a:noFill/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직사각형 83"/>
          <p:cNvSpPr/>
          <p:nvPr/>
        </p:nvSpPr>
        <p:spPr>
          <a:xfrm>
            <a:off x="395536" y="2060848"/>
            <a:ext cx="3958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765600" algn="r"/>
              </a:tabLst>
              <a:defRPr/>
            </a:pP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기술혁신형 지식기반 산업 육성</a:t>
            </a:r>
            <a:r>
              <a: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(17</a:t>
            </a: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 사업</a:t>
            </a:r>
            <a:r>
              <a: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)	236</a:t>
            </a: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억원</a:t>
            </a:r>
            <a:endParaRPr lang="en-US" altLang="ko-KR" sz="1200" b="1" smtClean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180000" indent="-1800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765600" algn="r"/>
              </a:tabLst>
              <a:defRPr/>
            </a:pP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서울형 특화산업지구 지정 운영</a:t>
            </a:r>
            <a:r>
              <a: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(3</a:t>
            </a: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 앵커</a:t>
            </a:r>
            <a:r>
              <a: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)	91</a:t>
            </a: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억원</a:t>
            </a:r>
            <a:endParaRPr lang="en-US" altLang="ko-KR" sz="1200" b="1" smtClean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180000" indent="-1800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765600" algn="r"/>
              </a:tabLst>
              <a:defRPr/>
            </a:pPr>
            <a:r>
              <a: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대 제조업</a:t>
            </a:r>
            <a:r>
              <a: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인쇄</a:t>
            </a:r>
            <a:r>
              <a: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의류봉제</a:t>
            </a:r>
            <a:r>
              <a: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귀금속</a:t>
            </a:r>
            <a:r>
              <a: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기계</a:t>
            </a:r>
            <a:r>
              <a: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) </a:t>
            </a: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육성</a:t>
            </a:r>
            <a:r>
              <a: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	8</a:t>
            </a: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억원</a:t>
            </a:r>
            <a:endParaRPr lang="en-US" altLang="ko-KR" sz="1200" b="1" dirty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85" name="그룹 39"/>
          <p:cNvGrpSpPr/>
          <p:nvPr/>
        </p:nvGrpSpPr>
        <p:grpSpPr>
          <a:xfrm>
            <a:off x="179512" y="3573016"/>
            <a:ext cx="4176464" cy="2880320"/>
            <a:chOff x="179512" y="1614381"/>
            <a:chExt cx="4176464" cy="2880320"/>
          </a:xfrm>
        </p:grpSpPr>
        <p:sp>
          <p:nvSpPr>
            <p:cNvPr id="87" name="모서리가 둥근 직사각형 86"/>
            <p:cNvSpPr/>
            <p:nvPr/>
          </p:nvSpPr>
          <p:spPr>
            <a:xfrm>
              <a:off x="395536" y="1614381"/>
              <a:ext cx="3960440" cy="2880320"/>
            </a:xfrm>
            <a:prstGeom prst="roundRect">
              <a:avLst>
                <a:gd name="adj" fmla="val 3875"/>
              </a:avLst>
            </a:prstGeom>
            <a:noFill/>
            <a:ln w="3175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모서리가 둥근 직사각형 87"/>
            <p:cNvSpPr/>
            <p:nvPr/>
          </p:nvSpPr>
          <p:spPr>
            <a:xfrm>
              <a:off x="179512" y="1772816"/>
              <a:ext cx="4032000" cy="446400"/>
            </a:xfrm>
            <a:prstGeom prst="roundRect">
              <a:avLst>
                <a:gd name="adj" fmla="val 12766"/>
              </a:avLst>
            </a:prstGeom>
            <a:solidFill>
              <a:srgbClr val="0099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6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청년 일자리 창출</a:t>
              </a:r>
              <a:endParaRPr lang="ko-KR" alt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endParaRPr>
            </a:p>
          </p:txBody>
        </p:sp>
        <p:sp>
          <p:nvSpPr>
            <p:cNvPr id="89" name="직사각형 88"/>
            <p:cNvSpPr/>
            <p:nvPr/>
          </p:nvSpPr>
          <p:spPr>
            <a:xfrm>
              <a:off x="395536" y="2219807"/>
              <a:ext cx="3958750" cy="22529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000" indent="-1800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765600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청년일자리 허브센터 운영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	30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360000" indent="-3600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tabLst>
                  <a:tab pos="3765600" algn="r"/>
                </a:tabLst>
                <a:defRPr/>
              </a:pPr>
              <a:r>
                <a:rPr lang="ko-KR" altLang="en-US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     </a:t>
              </a:r>
              <a:r>
                <a:rPr lang="en-US" altLang="ko-KR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- </a:t>
              </a:r>
              <a:r>
                <a:rPr lang="ko-KR" altLang="en-US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커뮤니티장 제공</a:t>
              </a:r>
              <a:r>
                <a:rPr lang="en-US" altLang="ko-KR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, </a:t>
              </a:r>
              <a:r>
                <a:rPr lang="ko-KR" altLang="en-US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새로운 청년일자리 모델 제시</a:t>
              </a:r>
              <a:endParaRPr lang="en-US" altLang="ko-KR" sz="1200" smtClean="0">
                <a:solidFill>
                  <a:schemeClr val="tx2">
                    <a:lumMod val="75000"/>
                  </a:schemeClr>
                </a:solidFill>
                <a:latin typeface="08서울남산체 L" pitchFamily="18" charset="-127"/>
                <a:ea typeface="08서울남산체 L" pitchFamily="18" charset="-127"/>
              </a:endParaRPr>
            </a:p>
            <a:p>
              <a:pPr marL="180000" indent="-1800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765600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창조전문인력 양성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	39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360000" indent="-3600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tabLst>
                  <a:tab pos="3765600" algn="r"/>
                </a:tabLst>
                <a:defRPr/>
              </a:pPr>
              <a:r>
                <a:rPr lang="en-US" altLang="ko-KR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    - </a:t>
              </a:r>
              <a:r>
                <a:rPr lang="ko-KR" altLang="en-US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창의적 융합인재 양성</a:t>
              </a:r>
              <a:r>
                <a:rPr lang="en-US" altLang="ko-KR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(100</a:t>
              </a:r>
              <a:r>
                <a:rPr lang="ko-KR" altLang="en-US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명</a:t>
              </a:r>
              <a:r>
                <a:rPr lang="en-US" altLang="ko-KR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), </a:t>
              </a:r>
              <a:r>
                <a:rPr lang="ko-KR" altLang="en-US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산업별 맞춤형 인력양성</a:t>
              </a:r>
              <a:r>
                <a:rPr lang="en-US" altLang="ko-KR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/>
              </a:r>
              <a:br>
                <a:rPr lang="en-US" altLang="ko-KR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</a:br>
              <a:r>
                <a:rPr lang="ko-KR" altLang="en-US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예비창업인력 양성</a:t>
              </a:r>
              <a:r>
                <a:rPr lang="en-US" altLang="ko-KR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(1,300</a:t>
              </a:r>
              <a:r>
                <a:rPr lang="ko-KR" altLang="en-US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명</a:t>
              </a:r>
              <a:r>
                <a:rPr lang="en-US" altLang="ko-KR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) </a:t>
              </a:r>
              <a:r>
                <a:rPr lang="ko-KR" altLang="en-US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등</a:t>
              </a:r>
              <a:endParaRPr lang="en-US" altLang="ko-KR" sz="1200" smtClean="0">
                <a:solidFill>
                  <a:schemeClr val="tx2">
                    <a:lumMod val="75000"/>
                  </a:schemeClr>
                </a:solidFill>
                <a:latin typeface="08서울남산체 L" pitchFamily="18" charset="-127"/>
                <a:ea typeface="08서울남산체 L" pitchFamily="18" charset="-127"/>
              </a:endParaRPr>
            </a:p>
            <a:p>
              <a:pPr marL="180000" indent="-1800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765600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창조적 청년기업 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10,000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개 육성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	193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tabLst>
                  <a:tab pos="3765600" algn="r"/>
                </a:tabLst>
                <a:defRPr/>
              </a:pPr>
              <a:r>
                <a:rPr lang="ko-KR" altLang="en-US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    </a:t>
              </a:r>
              <a:r>
                <a:rPr lang="en-US" altLang="ko-KR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-</a:t>
              </a:r>
              <a:r>
                <a:rPr lang="ko-KR" altLang="en-US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 창업공간 제공</a:t>
              </a:r>
              <a:r>
                <a:rPr lang="en-US" altLang="ko-KR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(1,300</a:t>
              </a:r>
              <a:r>
                <a:rPr lang="ko-KR" altLang="en-US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개팀</a:t>
              </a:r>
              <a:r>
                <a:rPr lang="en-US" altLang="ko-KR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)</a:t>
              </a:r>
            </a:p>
            <a:p>
              <a:pPr marL="180000" indent="-1800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765600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중소기업 인턴십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	133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r>
                <a:rPr lang="en-US" altLang="ko-KR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 </a:t>
              </a:r>
            </a:p>
            <a:p>
              <a:pPr marL="180000" indent="-1800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tabLst>
                  <a:tab pos="3765600" algn="r"/>
                </a:tabLst>
                <a:defRPr/>
              </a:pPr>
              <a:r>
                <a:rPr lang="en-US" altLang="ko-KR" sz="1200" spc="-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    - </a:t>
              </a:r>
              <a:r>
                <a:rPr lang="ko-KR" altLang="en-US" sz="1200" spc="-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청년인턴 인건비 지원</a:t>
              </a:r>
              <a:r>
                <a:rPr lang="en-US" altLang="ko-KR" sz="1200" spc="-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(2,050</a:t>
              </a:r>
              <a:r>
                <a:rPr lang="ko-KR" altLang="en-US" sz="1200" spc="-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명</a:t>
              </a:r>
              <a:r>
                <a:rPr lang="en-US" altLang="ko-KR" sz="1200" spc="-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, </a:t>
              </a:r>
              <a:r>
                <a:rPr lang="ko-KR" altLang="en-US" sz="1200" spc="-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최대 월 </a:t>
              </a:r>
              <a:r>
                <a:rPr lang="en-US" altLang="ko-KR" sz="1200" spc="-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100</a:t>
              </a:r>
              <a:r>
                <a:rPr lang="ko-KR" altLang="en-US" sz="1200" spc="-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만원</a:t>
              </a:r>
              <a:r>
                <a:rPr lang="en-US" altLang="ko-KR" sz="1200" spc="-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, </a:t>
              </a:r>
              <a:r>
                <a:rPr lang="ko-KR" altLang="en-US" sz="1200" spc="-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최장 </a:t>
              </a:r>
              <a:r>
                <a:rPr lang="en-US" altLang="ko-KR" sz="1200" spc="-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10</a:t>
              </a:r>
              <a:r>
                <a:rPr lang="ko-KR" altLang="en-US" sz="1200" spc="-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개월</a:t>
              </a:r>
              <a:r>
                <a:rPr lang="en-US" altLang="ko-KR" sz="1200" spc="-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)</a:t>
              </a:r>
              <a:endParaRPr lang="en-US" altLang="ko-KR" sz="1200" spc="-100" dirty="0">
                <a:solidFill>
                  <a:schemeClr val="tx2">
                    <a:lumMod val="75000"/>
                  </a:schemeClr>
                </a:solidFill>
                <a:latin typeface="08서울남산체 L" pitchFamily="18" charset="-127"/>
                <a:ea typeface="08서울남산체 L" pitchFamily="18" charset="-127"/>
              </a:endParaRPr>
            </a:p>
          </p:txBody>
        </p:sp>
      </p:grpSp>
      <p:grpSp>
        <p:nvGrpSpPr>
          <p:cNvPr id="90" name="그룹 39"/>
          <p:cNvGrpSpPr/>
          <p:nvPr/>
        </p:nvGrpSpPr>
        <p:grpSpPr>
          <a:xfrm>
            <a:off x="4572000" y="1412776"/>
            <a:ext cx="4176464" cy="2016223"/>
            <a:chOff x="179512" y="1643743"/>
            <a:chExt cx="4176464" cy="2016223"/>
          </a:xfrm>
        </p:grpSpPr>
        <p:sp>
          <p:nvSpPr>
            <p:cNvPr id="92" name="모서리가 둥근 직사각형 91"/>
            <p:cNvSpPr/>
            <p:nvPr/>
          </p:nvSpPr>
          <p:spPr>
            <a:xfrm>
              <a:off x="395536" y="1643743"/>
              <a:ext cx="3960440" cy="2016223"/>
            </a:xfrm>
            <a:prstGeom prst="roundRect">
              <a:avLst>
                <a:gd name="adj" fmla="val 3875"/>
              </a:avLst>
            </a:prstGeom>
            <a:noFill/>
            <a:ln w="3175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모서리가 둥근 직사각형 92"/>
            <p:cNvSpPr/>
            <p:nvPr/>
          </p:nvSpPr>
          <p:spPr>
            <a:xfrm>
              <a:off x="179512" y="1772816"/>
              <a:ext cx="4032448" cy="446991"/>
            </a:xfrm>
            <a:prstGeom prst="roundRect">
              <a:avLst>
                <a:gd name="adj" fmla="val 12766"/>
              </a:avLst>
            </a:prstGeom>
            <a:solidFill>
              <a:srgbClr val="0099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600" spc="-5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도시발전기반인 </a:t>
              </a:r>
              <a:r>
                <a:rPr lang="en-US" altLang="ko-KR" sz="1600" spc="-5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SOC</a:t>
              </a:r>
              <a:r>
                <a:rPr lang="ko-KR" altLang="en-US" sz="1600" spc="-5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투자사업 지속 추</a:t>
              </a:r>
              <a:r>
                <a:rPr lang="ko-KR" altLang="en-US" sz="16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진</a:t>
              </a:r>
              <a:endParaRPr lang="ko-KR" alt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endParaRPr>
            </a:p>
          </p:txBody>
        </p:sp>
      </p:grpSp>
      <p:sp>
        <p:nvSpPr>
          <p:cNvPr id="100" name="모서리가 둥근 직사각형 99"/>
          <p:cNvSpPr/>
          <p:nvPr/>
        </p:nvSpPr>
        <p:spPr>
          <a:xfrm>
            <a:off x="179512" y="1556792"/>
            <a:ext cx="4032448" cy="446991"/>
          </a:xfrm>
          <a:prstGeom prst="roundRect">
            <a:avLst>
              <a:gd name="adj" fmla="val 12766"/>
            </a:avLst>
          </a:prstGeom>
          <a:solidFill>
            <a:srgbClr val="00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rPr>
              <a:t>서울 산업경쟁력 강화</a:t>
            </a:r>
            <a:endParaRPr lang="ko-KR" alt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B" pitchFamily="18" charset="-127"/>
              <a:ea typeface="HY헤드라인B" pitchFamily="18" charset="-127"/>
            </a:endParaRPr>
          </a:p>
        </p:txBody>
      </p:sp>
      <p:pic>
        <p:nvPicPr>
          <p:cNvPr id="95" name="Picture 2" descr="C:\Documents and Settings\seoul user\My Documents\내꺼\각종서식\서울시제공\아이콘 119종-20121009145950\경제\금융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5853" y="1556792"/>
            <a:ext cx="360040" cy="382565"/>
          </a:xfrm>
          <a:prstGeom prst="rect">
            <a:avLst/>
          </a:prstGeom>
          <a:noFill/>
        </p:spPr>
      </p:pic>
      <p:grpSp>
        <p:nvGrpSpPr>
          <p:cNvPr id="113" name="그룹 112"/>
          <p:cNvGrpSpPr/>
          <p:nvPr/>
        </p:nvGrpSpPr>
        <p:grpSpPr>
          <a:xfrm>
            <a:off x="4572000" y="3499772"/>
            <a:ext cx="4176464" cy="1441396"/>
            <a:chOff x="4572000" y="3563667"/>
            <a:chExt cx="4176464" cy="1441396"/>
          </a:xfrm>
        </p:grpSpPr>
        <p:sp>
          <p:nvSpPr>
            <p:cNvPr id="101" name="모서리가 둥근 직사각형 100"/>
            <p:cNvSpPr/>
            <p:nvPr/>
          </p:nvSpPr>
          <p:spPr>
            <a:xfrm>
              <a:off x="4788024" y="3563667"/>
              <a:ext cx="3960440" cy="1441396"/>
            </a:xfrm>
            <a:prstGeom prst="roundRect">
              <a:avLst>
                <a:gd name="adj" fmla="val 3875"/>
              </a:avLst>
            </a:prstGeom>
            <a:noFill/>
            <a:ln w="3175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직사각형 101"/>
            <p:cNvSpPr/>
            <p:nvPr/>
          </p:nvSpPr>
          <p:spPr>
            <a:xfrm>
              <a:off x="4788024" y="4149079"/>
              <a:ext cx="395875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000" indent="-180000"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765600" algn="r"/>
                </a:tabLst>
                <a:defRPr/>
              </a:pP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9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호선 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2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단계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(’14. 2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월 준공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)	1,101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765600" algn="r"/>
                </a:tabLst>
                <a:defRPr/>
              </a:pP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9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호선 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3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단계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(’16. 3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월 준공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)	1,474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765600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우이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~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신설 경전철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(’14. 9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월 준공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)	734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765600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노후시설 재투자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	438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dirty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3" name="모서리가 둥근 직사각형 102"/>
            <p:cNvSpPr/>
            <p:nvPr/>
          </p:nvSpPr>
          <p:spPr>
            <a:xfrm>
              <a:off x="4572000" y="3645023"/>
              <a:ext cx="4032448" cy="446991"/>
            </a:xfrm>
            <a:prstGeom prst="roundRect">
              <a:avLst>
                <a:gd name="adj" fmla="val 12766"/>
              </a:avLst>
            </a:prstGeom>
            <a:solidFill>
              <a:srgbClr val="0099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6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도시철도</a:t>
              </a:r>
              <a:endParaRPr lang="ko-KR" alt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endParaRPr>
            </a:p>
          </p:txBody>
        </p:sp>
        <p:pic>
          <p:nvPicPr>
            <p:cNvPr id="2054" name="Picture 6" descr="C:\Documents and Settings\seoul user\My Documents\내꺼\각종서식\서울시제공\아이콘 119종-20121009145950\안전도시\지하철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8258106" y="3693882"/>
              <a:ext cx="225476" cy="360041"/>
            </a:xfrm>
            <a:prstGeom prst="rect">
              <a:avLst/>
            </a:prstGeom>
            <a:noFill/>
          </p:spPr>
        </p:pic>
      </p:grpSp>
      <p:grpSp>
        <p:nvGrpSpPr>
          <p:cNvPr id="114" name="그룹 113"/>
          <p:cNvGrpSpPr/>
          <p:nvPr/>
        </p:nvGrpSpPr>
        <p:grpSpPr>
          <a:xfrm>
            <a:off x="4572000" y="5002822"/>
            <a:ext cx="4176464" cy="1450514"/>
            <a:chOff x="4572000" y="4930815"/>
            <a:chExt cx="4176464" cy="1450514"/>
          </a:xfrm>
        </p:grpSpPr>
        <p:sp>
          <p:nvSpPr>
            <p:cNvPr id="109" name="모서리가 둥근 직사각형 108"/>
            <p:cNvSpPr/>
            <p:nvPr/>
          </p:nvSpPr>
          <p:spPr>
            <a:xfrm>
              <a:off x="4788024" y="4930815"/>
              <a:ext cx="3960440" cy="1450514"/>
            </a:xfrm>
            <a:prstGeom prst="roundRect">
              <a:avLst>
                <a:gd name="adj" fmla="val 3875"/>
              </a:avLst>
            </a:prstGeom>
            <a:noFill/>
            <a:ln w="3175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직사각형 109"/>
            <p:cNvSpPr/>
            <p:nvPr/>
          </p:nvSpPr>
          <p:spPr>
            <a:xfrm>
              <a:off x="4788024" y="5494081"/>
              <a:ext cx="395875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000" indent="-180000"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765600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강남순환고속도로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(’16. 5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월 준공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)	1,600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765600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구리암사대교 건설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(’14.12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월 준공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)	722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765600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동부간선도로 확장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(’15.12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월 준공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)	602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765600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응봉교 재설치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(’14.12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월 준공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)	100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dirty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1" name="모서리가 둥근 직사각형 110"/>
            <p:cNvSpPr/>
            <p:nvPr/>
          </p:nvSpPr>
          <p:spPr>
            <a:xfrm>
              <a:off x="4572000" y="5013175"/>
              <a:ext cx="4032448" cy="446991"/>
            </a:xfrm>
            <a:prstGeom prst="roundRect">
              <a:avLst>
                <a:gd name="adj" fmla="val 12766"/>
              </a:avLst>
            </a:prstGeom>
            <a:solidFill>
              <a:srgbClr val="0099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6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도로확장</a:t>
              </a:r>
              <a:r>
                <a:rPr lang="en-US" altLang="ko-KR" sz="16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·</a:t>
              </a:r>
              <a:r>
                <a:rPr lang="ko-KR" altLang="en-US" sz="16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개설</a:t>
              </a:r>
              <a:endParaRPr lang="ko-KR" alt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endParaRPr>
            </a:p>
          </p:txBody>
        </p:sp>
        <p:pic>
          <p:nvPicPr>
            <p:cNvPr id="2055" name="Picture 7" descr="C:\Documents and Settings\seoul user\My Documents\내꺼\각종서식\서울시제공\아이콘 119종-20121009145950\안전도시\도로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44408" y="5085184"/>
              <a:ext cx="288032" cy="290410"/>
            </a:xfrm>
            <a:prstGeom prst="rect">
              <a:avLst/>
            </a:prstGeom>
            <a:noFill/>
          </p:spPr>
        </p:pic>
      </p:grpSp>
      <p:pic>
        <p:nvPicPr>
          <p:cNvPr id="118" name="Picture 2" descr="C:\Documents and Settings\seoul user\My Documents\내꺼\각종서식\서울시제공\아이콘 119종-20121009145950\시민시정\재정-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636502"/>
            <a:ext cx="288032" cy="352338"/>
          </a:xfrm>
          <a:prstGeom prst="rect">
            <a:avLst/>
          </a:prstGeom>
          <a:noFill/>
        </p:spPr>
      </p:pic>
      <p:graphicFrame>
        <p:nvGraphicFramePr>
          <p:cNvPr id="30" name="차트 29"/>
          <p:cNvGraphicFramePr/>
          <p:nvPr/>
        </p:nvGraphicFramePr>
        <p:xfrm>
          <a:off x="4860032" y="2060848"/>
          <a:ext cx="3744416" cy="108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788024" y="3140968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spc="-100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공공투자관리센터 도입으로 투자심사 강화 및 투명한 계약 추</a:t>
            </a: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-247322" y="17329"/>
            <a:ext cx="8203698" cy="1323439"/>
            <a:chOff x="-247322" y="404664"/>
            <a:chExt cx="8203698" cy="1323439"/>
          </a:xfrm>
        </p:grpSpPr>
        <p:sp>
          <p:nvSpPr>
            <p:cNvPr id="3" name="모서리가 둥근 직사각형 2"/>
            <p:cNvSpPr/>
            <p:nvPr/>
          </p:nvSpPr>
          <p:spPr>
            <a:xfrm>
              <a:off x="-247322" y="969000"/>
              <a:ext cx="8203698" cy="572224"/>
            </a:xfrm>
            <a:prstGeom prst="roundRect">
              <a:avLst>
                <a:gd name="adj" fmla="val 9523"/>
              </a:avLst>
            </a:prstGeom>
            <a:solidFill>
              <a:srgbClr val="99CC00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1260000" rtlCol="0" anchor="ctr"/>
            <a:lstStyle/>
            <a:p>
              <a:r>
                <a:rPr lang="ko-KR" altLang="en-US" sz="25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itchFamily="50" charset="-127"/>
                  <a:ea typeface="나눔고딕 ExtraBold" pitchFamily="50" charset="-127"/>
                </a:rPr>
                <a:t>사회적 경제 생태계를 조성하겠습니다</a:t>
              </a:r>
              <a:r>
                <a:rPr lang="en-US" altLang="ko-KR" sz="25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itchFamily="50" charset="-127"/>
                  <a:ea typeface="나눔고딕 ExtraBold" pitchFamily="50" charset="-127"/>
                </a:rPr>
                <a:t>.</a:t>
              </a:r>
              <a:endParaRPr lang="ko-KR" altLang="en-US" sz="2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7504" y="404664"/>
              <a:ext cx="86409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smtClean="0">
                  <a:ln w="38100" cmpd="sng">
                    <a:solidFill>
                      <a:srgbClr val="FFFFFF"/>
                    </a:solidFill>
                    <a:prstDash val="solid"/>
                  </a:ln>
                  <a:solidFill>
                    <a:srgbClr val="99CC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6</a:t>
              </a:r>
              <a:endParaRPr lang="ko-KR" altLang="en-US" sz="8000">
                <a:ln w="38100" cmpd="sng">
                  <a:solidFill>
                    <a:srgbClr val="FFFFFF"/>
                  </a:solidFill>
                  <a:prstDash val="solid"/>
                </a:ln>
                <a:solidFill>
                  <a:srgbClr val="99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endParaRPr>
            </a:p>
          </p:txBody>
        </p:sp>
      </p:grpSp>
      <p:sp>
        <p:nvSpPr>
          <p:cNvPr id="5" name="직사각형 4"/>
          <p:cNvSpPr/>
          <p:nvPr/>
        </p:nvSpPr>
        <p:spPr>
          <a:xfrm>
            <a:off x="489553" y="2455728"/>
            <a:ext cx="2570400" cy="300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bIns="0" rtlCol="0" anchor="t" anchorCtr="0"/>
          <a:lstStyle/>
          <a:p>
            <a:pPr algn="ctr">
              <a:lnSpc>
                <a:spcPct val="150000"/>
              </a:lnSpc>
            </a:pPr>
            <a:r>
              <a:rPr lang="ko-KR" altLang="en-US" sz="1400" b="1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사회적 경제 인프라 구축</a:t>
            </a:r>
            <a:endParaRPr lang="ko-KR" altLang="en-US" sz="1400" b="1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395536" y="1556792"/>
            <a:ext cx="3960440" cy="4896544"/>
          </a:xfrm>
          <a:prstGeom prst="roundRect">
            <a:avLst>
              <a:gd name="adj" fmla="val 3050"/>
            </a:avLst>
          </a:prstGeom>
          <a:noFill/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179512" y="1739363"/>
            <a:ext cx="3888433" cy="432000"/>
          </a:xfrm>
          <a:prstGeom prst="roundRect">
            <a:avLst>
              <a:gd name="adj" fmla="val 12766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rPr>
              <a:t>서울형 사회적 경제 육성</a:t>
            </a:r>
            <a:endParaRPr lang="ko-KR" alt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B" pitchFamily="18" charset="-127"/>
              <a:ea typeface="HY헤드라인B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97226" y="2815768"/>
            <a:ext cx="3958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92513" algn="r"/>
              </a:tabLst>
              <a:defRPr/>
            </a:pP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사회투자기금 조성</a:t>
            </a:r>
            <a:r>
              <a: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	500</a:t>
            </a: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억원</a:t>
            </a:r>
            <a:endParaRPr lang="en-US" altLang="ko-KR" sz="1200" b="1" smtClean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180000" indent="-180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92513" algn="r"/>
              </a:tabLst>
              <a:defRPr/>
            </a:pP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사회적 기업 개발센터</a:t>
            </a:r>
            <a:r>
              <a: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	30</a:t>
            </a: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억원</a:t>
            </a:r>
            <a:endParaRPr lang="en-US" altLang="ko-KR" sz="1200" b="1" smtClean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180000" indent="-180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92513" algn="r"/>
              </a:tabLst>
              <a:defRPr/>
            </a:pP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모태커뮤니티 사업 육성</a:t>
            </a:r>
            <a:r>
              <a: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	35</a:t>
            </a: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억원</a:t>
            </a:r>
            <a:endParaRPr lang="en-US" altLang="ko-KR" sz="1200" b="1" smtClean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180000" indent="-180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92513" algn="r"/>
              </a:tabLst>
              <a:defRPr/>
            </a:pP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공정무역 추진</a:t>
            </a:r>
            <a:r>
              <a: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	11</a:t>
            </a: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억원</a:t>
            </a:r>
            <a:endParaRPr lang="en-US" altLang="ko-KR" sz="1200" b="1" dirty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95536" y="4561085"/>
            <a:ext cx="3958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92513" algn="r"/>
              </a:tabLst>
              <a:defRPr/>
            </a:pP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우수 사회적기업 지원 </a:t>
            </a:r>
            <a:r>
              <a: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50</a:t>
            </a: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개소</a:t>
            </a:r>
            <a:endParaRPr lang="en-US" altLang="ko-KR" sz="1200" b="1" smtClean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180000" indent="-180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92513" algn="r"/>
              </a:tabLst>
              <a:defRPr/>
            </a:pP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문제해결형 사회적기업 지원 </a:t>
            </a:r>
            <a:r>
              <a: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50</a:t>
            </a: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개소</a:t>
            </a:r>
            <a:endParaRPr lang="en-US" altLang="ko-KR" sz="1200" b="1" dirty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487864" y="4221088"/>
            <a:ext cx="3580080" cy="338256"/>
            <a:chOff x="487864" y="4586358"/>
            <a:chExt cx="3580080" cy="338256"/>
          </a:xfrm>
        </p:grpSpPr>
        <p:sp>
          <p:nvSpPr>
            <p:cNvPr id="10" name="직사각형 9"/>
            <p:cNvSpPr/>
            <p:nvPr/>
          </p:nvSpPr>
          <p:spPr>
            <a:xfrm>
              <a:off x="487864" y="4586358"/>
              <a:ext cx="2571968" cy="30021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0" bIns="0" rtlCol="0" anchor="t" anchorCtr="0"/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b="1" smtClean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사회적 경제조직 맞춤형 지원</a:t>
              </a:r>
              <a:endParaRPr lang="ko-KR" altLang="en-US" sz="1400" b="1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03848" y="4616837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smtClean="0">
                  <a:latin typeface="휴먼모음T" pitchFamily="18" charset="-127"/>
                  <a:ea typeface="휴먼모음T" pitchFamily="18" charset="-127"/>
                </a:rPr>
                <a:t> 60</a:t>
              </a:r>
              <a:r>
                <a:rPr lang="ko-KR" altLang="en-US" sz="1400" b="1" smtClean="0">
                  <a:latin typeface="휴먼모음T" pitchFamily="18" charset="-127"/>
                  <a:ea typeface="휴먼모음T" pitchFamily="18" charset="-127"/>
                </a:rPr>
                <a:t>억원</a:t>
              </a: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4572000" y="1556792"/>
            <a:ext cx="4176464" cy="2033901"/>
            <a:chOff x="4572000" y="3563666"/>
            <a:chExt cx="4176464" cy="2033901"/>
          </a:xfrm>
        </p:grpSpPr>
        <p:sp>
          <p:nvSpPr>
            <p:cNvPr id="15" name="모서리가 둥근 직사각형 14"/>
            <p:cNvSpPr/>
            <p:nvPr/>
          </p:nvSpPr>
          <p:spPr>
            <a:xfrm>
              <a:off x="4788024" y="3563666"/>
              <a:ext cx="3960440" cy="2033901"/>
            </a:xfrm>
            <a:prstGeom prst="roundRect">
              <a:avLst>
                <a:gd name="adj" fmla="val 3875"/>
              </a:avLst>
            </a:prstGeom>
            <a:noFill/>
            <a:ln w="31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4788024" y="4241121"/>
              <a:ext cx="3958750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000" indent="-1800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765600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마을공동체 기업 육성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(125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개소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)	67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765600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공유도시 서울기반 조성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	6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765600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청년 마을일꾼 일자리 지원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	13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765600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마을 예술창작소 조성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(21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개소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)	26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765600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우리동네 북카페 조성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(25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개소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)	25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7" name="모서리가 둥근 직사각형 16"/>
            <p:cNvSpPr/>
            <p:nvPr/>
          </p:nvSpPr>
          <p:spPr>
            <a:xfrm>
              <a:off x="4572000" y="3731294"/>
              <a:ext cx="4032448" cy="446991"/>
            </a:xfrm>
            <a:prstGeom prst="roundRect">
              <a:avLst>
                <a:gd name="adj" fmla="val 12766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600" spc="-1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마을공동체 활성화를 통한 대안경제 마</a:t>
              </a:r>
              <a:r>
                <a:rPr lang="ko-KR" altLang="en-US" sz="16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련</a:t>
              </a:r>
              <a:endParaRPr lang="ko-KR" alt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487864" y="5589240"/>
            <a:ext cx="3580080" cy="338256"/>
            <a:chOff x="487864" y="4586358"/>
            <a:chExt cx="3580080" cy="338256"/>
          </a:xfrm>
        </p:grpSpPr>
        <p:sp>
          <p:nvSpPr>
            <p:cNvPr id="26" name="직사각형 25"/>
            <p:cNvSpPr/>
            <p:nvPr/>
          </p:nvSpPr>
          <p:spPr>
            <a:xfrm>
              <a:off x="487864" y="4586358"/>
              <a:ext cx="2571968" cy="30021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0" bIns="0" rtlCol="0" anchor="t" anchorCtr="0"/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b="1" smtClean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협동조합 활성화 지원</a:t>
              </a:r>
              <a:endParaRPr lang="ko-KR" altLang="en-US" sz="1400" b="1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03848" y="4616837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smtClean="0">
                  <a:latin typeface="휴먼모음T" pitchFamily="18" charset="-127"/>
                  <a:ea typeface="휴먼모음T" pitchFamily="18" charset="-127"/>
                </a:rPr>
                <a:t> 21</a:t>
              </a:r>
              <a:r>
                <a:rPr lang="ko-KR" altLang="en-US" sz="1400" b="1" smtClean="0">
                  <a:latin typeface="휴먼모음T" pitchFamily="18" charset="-127"/>
                  <a:ea typeface="휴먼모음T" pitchFamily="18" charset="-127"/>
                </a:rPr>
                <a:t>억원</a:t>
              </a: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4572000" y="3886181"/>
            <a:ext cx="4176464" cy="2567155"/>
            <a:chOff x="4572000" y="3563666"/>
            <a:chExt cx="4176464" cy="2567155"/>
          </a:xfrm>
        </p:grpSpPr>
        <p:sp>
          <p:nvSpPr>
            <p:cNvPr id="29" name="모서리가 둥근 직사각형 28"/>
            <p:cNvSpPr/>
            <p:nvPr/>
          </p:nvSpPr>
          <p:spPr>
            <a:xfrm>
              <a:off x="4788024" y="3563666"/>
              <a:ext cx="3960440" cy="2567155"/>
            </a:xfrm>
            <a:prstGeom prst="roundRect">
              <a:avLst>
                <a:gd name="adj" fmla="val 3875"/>
              </a:avLst>
            </a:prstGeom>
            <a:noFill/>
            <a:ln w="31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4788024" y="4287044"/>
              <a:ext cx="3958750" cy="17969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000" indent="-1800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765600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자치구 도시농업 활성화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	11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tabLst>
                  <a:tab pos="3765600" algn="r"/>
                </a:tabLst>
                <a:defRPr/>
              </a:pPr>
              <a:r>
                <a:rPr lang="en-US" altLang="ko-KR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    - </a:t>
              </a:r>
              <a:r>
                <a:rPr lang="ko-KR" altLang="en-US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자투리텃밭 </a:t>
              </a:r>
              <a:r>
                <a:rPr lang="en-US" altLang="ko-KR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2,500</a:t>
              </a:r>
              <a:r>
                <a:rPr lang="ko-KR" altLang="en-US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구획</a:t>
              </a:r>
              <a:r>
                <a:rPr lang="en-US" altLang="ko-KR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, </a:t>
              </a:r>
              <a:r>
                <a:rPr lang="ko-KR" altLang="en-US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상자텃밭 </a:t>
              </a:r>
              <a:r>
                <a:rPr lang="en-US" altLang="ko-KR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10,000</a:t>
              </a:r>
              <a:r>
                <a:rPr lang="ko-KR" altLang="en-US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세트</a:t>
              </a:r>
              <a:r>
                <a:rPr lang="en-US" altLang="ko-KR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,</a:t>
              </a:r>
              <a:br>
                <a:rPr lang="en-US" altLang="ko-KR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</a:br>
              <a:r>
                <a:rPr lang="en-US" altLang="ko-KR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   </a:t>
              </a:r>
              <a:r>
                <a:rPr lang="ko-KR" altLang="en-US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옥상텃밭 </a:t>
              </a:r>
              <a:r>
                <a:rPr lang="en-US" altLang="ko-KR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65</a:t>
              </a:r>
              <a:r>
                <a:rPr lang="ko-KR" altLang="en-US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개소</a:t>
              </a:r>
              <a:endParaRPr lang="en-US" altLang="ko-KR" sz="1100" smtClean="0">
                <a:solidFill>
                  <a:schemeClr val="tx2">
                    <a:lumMod val="75000"/>
                  </a:schemeClr>
                </a:solidFill>
                <a:latin typeface="08서울남산체 L" pitchFamily="18" charset="-127"/>
                <a:ea typeface="08서울남산체 L" pitchFamily="18" charset="-127"/>
              </a:endParaRPr>
            </a:p>
            <a:p>
              <a:pPr marL="180000" indent="-180000" fontAlgn="auto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FontTx/>
                <a:buChar char="•"/>
                <a:tabLst>
                  <a:tab pos="3765600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아그로시티 서울 추진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	12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tabLst>
                  <a:tab pos="3765600" algn="r"/>
                </a:tabLst>
                <a:defRPr/>
              </a:pPr>
              <a:r>
                <a:rPr lang="en-US" altLang="ko-KR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    - </a:t>
              </a:r>
              <a:r>
                <a:rPr lang="ko-KR" altLang="en-US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도시농업박람회</a:t>
              </a:r>
              <a:r>
                <a:rPr lang="en-US" altLang="ko-KR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, </a:t>
              </a:r>
              <a:r>
                <a:rPr lang="ko-KR" altLang="en-US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학교농장 조성 </a:t>
              </a:r>
              <a:r>
                <a:rPr lang="en-US" altLang="ko-KR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40</a:t>
              </a:r>
              <a:r>
                <a:rPr lang="ko-KR" altLang="en-US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개소</a:t>
              </a:r>
              <a:endParaRPr lang="en-US" altLang="ko-KR" sz="1100" smtClean="0">
                <a:solidFill>
                  <a:schemeClr val="tx2">
                    <a:lumMod val="75000"/>
                  </a:schemeClr>
                </a:solidFill>
                <a:latin typeface="08서울남산체 L" pitchFamily="18" charset="-127"/>
                <a:ea typeface="08서울남산체 L" pitchFamily="18" charset="-127"/>
              </a:endParaRPr>
            </a:p>
            <a:p>
              <a:pPr marL="180000" indent="-1800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tabLst>
                  <a:tab pos="3765600" algn="r"/>
                </a:tabLst>
                <a:defRPr/>
              </a:pPr>
              <a:r>
                <a:rPr lang="en-US" altLang="ko-KR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    - </a:t>
              </a:r>
              <a:r>
                <a:rPr lang="ko-KR" altLang="en-US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음식물 쓰레기 퇴비화 사업</a:t>
              </a:r>
              <a:r>
                <a:rPr lang="en-US" altLang="ko-KR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 60</a:t>
              </a:r>
              <a:r>
                <a:rPr lang="ko-KR" altLang="en-US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개소</a:t>
              </a:r>
              <a:endParaRPr lang="en-US" altLang="ko-KR" sz="1100" smtClean="0">
                <a:solidFill>
                  <a:schemeClr val="tx2">
                    <a:lumMod val="75000"/>
                  </a:schemeClr>
                </a:solidFill>
                <a:latin typeface="08서울남산체 L" pitchFamily="18" charset="-127"/>
                <a:ea typeface="08서울남산체 L" pitchFamily="18" charset="-127"/>
              </a:endParaRPr>
            </a:p>
            <a:p>
              <a:pPr marL="180000" indent="-1800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tabLst>
                  <a:tab pos="3765600" algn="r"/>
                </a:tabLst>
                <a:defRPr/>
              </a:pPr>
              <a:r>
                <a:rPr lang="en-US" altLang="ko-KR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    - </a:t>
              </a:r>
              <a:r>
                <a:rPr lang="ko-KR" altLang="en-US" sz="11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장애인 양봉단 지원</a:t>
              </a:r>
              <a:endParaRPr lang="en-US" altLang="ko-KR" sz="1100" smtClean="0">
                <a:solidFill>
                  <a:schemeClr val="tx2">
                    <a:lumMod val="75000"/>
                  </a:schemeClr>
                </a:solidFill>
                <a:latin typeface="08서울남산체 L" pitchFamily="18" charset="-127"/>
                <a:ea typeface="08서울남산체 L" pitchFamily="18" charset="-127"/>
              </a:endParaRPr>
            </a:p>
          </p:txBody>
        </p:sp>
        <p:sp>
          <p:nvSpPr>
            <p:cNvPr id="31" name="모서리가 둥근 직사각형 30"/>
            <p:cNvSpPr/>
            <p:nvPr/>
          </p:nvSpPr>
          <p:spPr>
            <a:xfrm>
              <a:off x="4572000" y="3731294"/>
              <a:ext cx="4032448" cy="446991"/>
            </a:xfrm>
            <a:prstGeom prst="roundRect">
              <a:avLst>
                <a:gd name="adj" fmla="val 12766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6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도시농업 활성화</a:t>
              </a:r>
              <a:endParaRPr lang="ko-KR" alt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endParaRPr>
            </a:p>
          </p:txBody>
        </p:sp>
      </p:grpSp>
      <p:pic>
        <p:nvPicPr>
          <p:cNvPr id="6148" name="Picture 4" descr="C:\Documents and Settings\seoul user\My Documents\내꺼\각종서식\서울시제공\아이콘 119종-20121009145950\기타\서울(지도)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5205" y="1772816"/>
            <a:ext cx="400731" cy="360040"/>
          </a:xfrm>
          <a:prstGeom prst="rect">
            <a:avLst/>
          </a:prstGeom>
          <a:noFill/>
        </p:spPr>
      </p:pic>
      <p:pic>
        <p:nvPicPr>
          <p:cNvPr id="6149" name="Picture 5" descr="C:\Documents and Settings\seoul user\My Documents\내꺼\각종서식\서울시제공\아이콘 119종-20121009145950\안전도시\도시농업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4077072"/>
            <a:ext cx="440705" cy="379908"/>
          </a:xfrm>
          <a:prstGeom prst="rect">
            <a:avLst/>
          </a:prstGeom>
          <a:noFill/>
        </p:spPr>
      </p:pic>
      <p:pic>
        <p:nvPicPr>
          <p:cNvPr id="6150" name="Picture 6" descr="C:\Documents and Settings\seoul user\My Documents\내꺼\각종서식\서울시제공\아이콘 119종-20121009145950\안전도시\공원(도시숲)-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0098" y="1700808"/>
            <a:ext cx="472530" cy="432048"/>
          </a:xfrm>
          <a:prstGeom prst="rect">
            <a:avLst/>
          </a:prstGeom>
          <a:noFill/>
        </p:spPr>
      </p:pic>
      <p:sp>
        <p:nvSpPr>
          <p:cNvPr id="37" name="직사각형 36"/>
          <p:cNvSpPr/>
          <p:nvPr/>
        </p:nvSpPr>
        <p:spPr>
          <a:xfrm>
            <a:off x="395536" y="5949280"/>
            <a:ext cx="3958750" cy="33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92513" algn="r"/>
              </a:tabLst>
              <a:defRPr/>
            </a:pP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협동조합모델개발 및 상담기관 운영</a:t>
            </a:r>
            <a:endParaRPr lang="en-US" altLang="ko-KR" sz="1200" b="1" dirty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-247322" y="17329"/>
            <a:ext cx="8203698" cy="1323439"/>
            <a:chOff x="-247322" y="404664"/>
            <a:chExt cx="8203698" cy="1323439"/>
          </a:xfrm>
        </p:grpSpPr>
        <p:sp>
          <p:nvSpPr>
            <p:cNvPr id="3" name="모서리가 둥근 직사각형 2"/>
            <p:cNvSpPr/>
            <p:nvPr/>
          </p:nvSpPr>
          <p:spPr>
            <a:xfrm>
              <a:off x="-247322" y="969000"/>
              <a:ext cx="8203698" cy="572224"/>
            </a:xfrm>
            <a:prstGeom prst="roundRect">
              <a:avLst>
                <a:gd name="adj" fmla="val 9523"/>
              </a:avLst>
            </a:prstGeom>
            <a:solidFill>
              <a:srgbClr val="FF9900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1260000" rtlCol="0" anchor="ctr"/>
            <a:lstStyle/>
            <a:p>
              <a:r>
                <a:rPr lang="ko-KR" altLang="en-US" sz="25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itchFamily="50" charset="-127"/>
                  <a:ea typeface="나눔고딕 ExtraBold" pitchFamily="50" charset="-127"/>
                </a:rPr>
                <a:t>내일의 성장동력을 확보하겠습니다</a:t>
              </a:r>
              <a:r>
                <a:rPr lang="en-US" altLang="ko-KR" sz="25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itchFamily="50" charset="-127"/>
                  <a:ea typeface="나눔고딕 ExtraBold" pitchFamily="50" charset="-127"/>
                </a:rPr>
                <a:t>.</a:t>
              </a:r>
              <a:endParaRPr lang="ko-KR" altLang="en-US" sz="2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7504" y="404664"/>
              <a:ext cx="86409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smtClean="0">
                  <a:ln w="38100" cmpd="sng">
                    <a:solidFill>
                      <a:srgbClr val="FFFFFF"/>
                    </a:solidFill>
                    <a:prstDash val="solid"/>
                  </a:ln>
                  <a:solidFill>
                    <a:srgbClr val="FF99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7</a:t>
              </a:r>
              <a:endParaRPr lang="ko-KR" altLang="en-US" sz="8000">
                <a:ln w="38100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83568" y="1233627"/>
            <a:ext cx="7233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spc="-300" smtClean="0">
                <a:solidFill>
                  <a:schemeClr val="accent6">
                    <a:lumMod val="75000"/>
                  </a:schemeClr>
                </a:solidFill>
                <a:latin typeface="-아이리스M" pitchFamily="18" charset="-127"/>
                <a:ea typeface="-아이리스M" pitchFamily="18" charset="-127"/>
              </a:rPr>
              <a:t>-</a:t>
            </a:r>
            <a:r>
              <a:rPr lang="ko-KR" altLang="en-US" sz="1500" smtClean="0">
                <a:solidFill>
                  <a:schemeClr val="accent6">
                    <a:lumMod val="75000"/>
                  </a:schemeClr>
                </a:solidFill>
                <a:latin typeface="-아이리스M" pitchFamily="18" charset="-127"/>
                <a:ea typeface="-아이리스M" pitchFamily="18" charset="-127"/>
              </a:rPr>
              <a:t>‘역사문화도시</a:t>
            </a:r>
            <a:r>
              <a:rPr lang="en-US" altLang="ko-KR" sz="1500" smtClean="0">
                <a:solidFill>
                  <a:schemeClr val="accent6">
                    <a:lumMod val="75000"/>
                  </a:schemeClr>
                </a:solidFill>
                <a:latin typeface="-아이리스M" pitchFamily="18" charset="-127"/>
                <a:ea typeface="-아이리스M" pitchFamily="18" charset="-127"/>
              </a:rPr>
              <a:t>, </a:t>
            </a:r>
            <a:r>
              <a:rPr lang="ko-KR" altLang="en-US" sz="1500" smtClean="0">
                <a:solidFill>
                  <a:schemeClr val="accent6">
                    <a:lumMod val="75000"/>
                  </a:schemeClr>
                </a:solidFill>
                <a:latin typeface="-아이리스M" pitchFamily="18" charset="-127"/>
                <a:ea typeface="-아이리스M" pitchFamily="18" charset="-127"/>
              </a:rPr>
              <a:t>서울</a:t>
            </a:r>
            <a:r>
              <a:rPr lang="ko-KR" altLang="en-US" sz="1500" spc="-300" smtClean="0">
                <a:solidFill>
                  <a:schemeClr val="accent6">
                    <a:lumMod val="75000"/>
                  </a:schemeClr>
                </a:solidFill>
                <a:latin typeface="-아이리스M" pitchFamily="18" charset="-127"/>
                <a:ea typeface="-아이리스M" pitchFamily="18" charset="-127"/>
              </a:rPr>
              <a:t>’</a:t>
            </a:r>
            <a:r>
              <a:rPr lang="ko-KR" altLang="en-US" sz="1500" smtClean="0">
                <a:solidFill>
                  <a:schemeClr val="accent6">
                    <a:lumMod val="75000"/>
                  </a:schemeClr>
                </a:solidFill>
                <a:latin typeface="-아이리스M" pitchFamily="18" charset="-127"/>
                <a:ea typeface="-아이리스M" pitchFamily="18" charset="-127"/>
              </a:rPr>
              <a:t>의 정체성 회복</a:t>
            </a:r>
            <a:r>
              <a:rPr lang="en-US" altLang="ko-KR" sz="1500" smtClean="0">
                <a:solidFill>
                  <a:schemeClr val="accent6">
                    <a:lumMod val="75000"/>
                  </a:schemeClr>
                </a:solidFill>
                <a:latin typeface="-아이리스M" pitchFamily="18" charset="-127"/>
                <a:ea typeface="-아이리스M" pitchFamily="18" charset="-127"/>
              </a:rPr>
              <a:t>,</a:t>
            </a:r>
            <a:br>
              <a:rPr lang="en-US" altLang="ko-KR" sz="1500" smtClean="0">
                <a:solidFill>
                  <a:schemeClr val="accent6">
                    <a:lumMod val="75000"/>
                  </a:schemeClr>
                </a:solidFill>
                <a:latin typeface="-아이리스M" pitchFamily="18" charset="-127"/>
                <a:ea typeface="-아이리스M" pitchFamily="18" charset="-127"/>
              </a:rPr>
            </a:br>
            <a:r>
              <a:rPr lang="en-US" altLang="ko-KR" sz="1500" smtClean="0">
                <a:solidFill>
                  <a:schemeClr val="accent6">
                    <a:lumMod val="75000"/>
                  </a:schemeClr>
                </a:solidFill>
                <a:latin typeface="-아이리스M" pitchFamily="18" charset="-127"/>
                <a:ea typeface="-아이리스M" pitchFamily="18" charset="-127"/>
              </a:rPr>
              <a:t>  </a:t>
            </a:r>
            <a:r>
              <a:rPr lang="ko-KR" altLang="en-US" sz="1500" smtClean="0">
                <a:solidFill>
                  <a:schemeClr val="accent6">
                    <a:lumMod val="75000"/>
                  </a:schemeClr>
                </a:solidFill>
                <a:latin typeface="-아이리스M" pitchFamily="18" charset="-127"/>
                <a:ea typeface="-아이리스M" pitchFamily="18" charset="-127"/>
              </a:rPr>
              <a:t>관광활성화와  </a:t>
            </a:r>
            <a:r>
              <a:rPr lang="en-US" altLang="ko-KR" sz="1500" smtClean="0">
                <a:solidFill>
                  <a:schemeClr val="accent6">
                    <a:lumMod val="75000"/>
                  </a:schemeClr>
                </a:solidFill>
                <a:latin typeface="-아이리스M" pitchFamily="18" charset="-127"/>
                <a:ea typeface="-아이리스M" pitchFamily="18" charset="-127"/>
              </a:rPr>
              <a:t>MICE</a:t>
            </a:r>
            <a:r>
              <a:rPr lang="ko-KR" altLang="en-US" sz="1500" smtClean="0">
                <a:solidFill>
                  <a:schemeClr val="accent6">
                    <a:lumMod val="75000"/>
                  </a:schemeClr>
                </a:solidFill>
                <a:latin typeface="-아이리스M" pitchFamily="18" charset="-127"/>
                <a:ea typeface="-아이리스M" pitchFamily="18" charset="-127"/>
              </a:rPr>
              <a:t>산업 육성 지원으로 서울의 미래성장동력 확보</a:t>
            </a:r>
            <a:endParaRPr lang="ko-KR" altLang="en-US" sz="1500">
              <a:solidFill>
                <a:schemeClr val="accent6">
                  <a:lumMod val="75000"/>
                </a:schemeClr>
              </a:solidFill>
              <a:latin typeface="-아이리스M" pitchFamily="18" charset="-127"/>
              <a:ea typeface="-아이리스M" pitchFamily="18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763688" y="4701994"/>
            <a:ext cx="2448272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>
              <a:lnSpc>
                <a:spcPct val="150000"/>
              </a:lnSpc>
            </a:pPr>
            <a:r>
              <a:rPr lang="en-US" altLang="ko-KR" sz="1500" b="1" smtClean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rPr>
              <a:t> 45</a:t>
            </a:r>
            <a:r>
              <a:rPr lang="ko-KR" altLang="en-US" sz="1500" b="1" smtClean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rPr>
              <a:t>억원</a:t>
            </a:r>
            <a:endParaRPr lang="ko-KR" altLang="en-US" sz="1200" b="1">
              <a:solidFill>
                <a:schemeClr val="tx1"/>
              </a:solidFill>
              <a:latin typeface="서울한강체 M" pitchFamily="18" charset="-127"/>
              <a:ea typeface="서울한강체 M" pitchFamily="18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395536" y="1916832"/>
            <a:ext cx="3960440" cy="2592288"/>
          </a:xfrm>
          <a:prstGeom prst="roundRect">
            <a:avLst>
              <a:gd name="adj" fmla="val 3875"/>
            </a:avLst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395536" y="2780820"/>
            <a:ext cx="3958750" cy="1705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765600" algn="r"/>
              </a:tabLst>
              <a:defRPr/>
            </a:pP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서울만의 매력적인 관광자원 발굴 및 관광상품 개발</a:t>
            </a:r>
            <a:r>
              <a: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/>
            </a:r>
            <a:br>
              <a: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</a:br>
            <a:r>
              <a: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	102</a:t>
            </a: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억원</a:t>
            </a:r>
            <a:endParaRPr lang="en-US" altLang="ko-KR" sz="1200" b="1" smtClean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180000" indent="-180000" fontAlgn="auto">
              <a:spcBef>
                <a:spcPts val="500"/>
              </a:spcBef>
              <a:spcAft>
                <a:spcPts val="0"/>
              </a:spcAft>
              <a:buFontTx/>
              <a:buChar char="•"/>
              <a:tabLst>
                <a:tab pos="3765600" algn="r"/>
              </a:tabLst>
              <a:defRPr/>
            </a:pP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만족스러운 관광 인프라 구축</a:t>
            </a:r>
            <a:r>
              <a: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	55</a:t>
            </a: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억원</a:t>
            </a:r>
            <a:endParaRPr lang="en-US" altLang="ko-KR" sz="1200" b="1" smtClean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180000" indent="-180000" fontAlgn="auto">
              <a:spcBef>
                <a:spcPts val="500"/>
              </a:spcBef>
              <a:spcAft>
                <a:spcPts val="0"/>
              </a:spcAft>
              <a:buFontTx/>
              <a:buChar char="•"/>
              <a:tabLst>
                <a:tab pos="3765600" algn="r"/>
              </a:tabLst>
              <a:defRPr/>
            </a:pP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서울 도시브랜드 및 관광마케팅 활성화</a:t>
            </a:r>
            <a:r>
              <a: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	39</a:t>
            </a: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억원</a:t>
            </a:r>
            <a:endParaRPr lang="en-US" altLang="ko-KR" sz="1200" b="1" smtClean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180000" indent="-180000" fontAlgn="auto">
              <a:spcBef>
                <a:spcPts val="500"/>
              </a:spcBef>
              <a:spcAft>
                <a:spcPts val="0"/>
              </a:spcAft>
              <a:buFontTx/>
              <a:buChar char="•"/>
              <a:tabLst>
                <a:tab pos="3765600" algn="r"/>
              </a:tabLst>
              <a:defRPr/>
            </a:pP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서울 매력명소 스토리텔링 개발 활용</a:t>
            </a:r>
            <a:r>
              <a: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	30</a:t>
            </a: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억원</a:t>
            </a:r>
            <a:endParaRPr lang="en-US" altLang="ko-KR" sz="1200" b="1" smtClean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180000" indent="-180000" fontAlgn="auto">
              <a:spcBef>
                <a:spcPts val="500"/>
              </a:spcBef>
              <a:spcAft>
                <a:spcPts val="0"/>
              </a:spcAft>
              <a:buFontTx/>
              <a:buChar char="•"/>
              <a:tabLst>
                <a:tab pos="3765600" algn="r"/>
              </a:tabLst>
              <a:defRPr/>
            </a:pP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외국인관광 도시민박업 활성화 지원</a:t>
            </a:r>
            <a:r>
              <a: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	5</a:t>
            </a: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억원</a:t>
            </a:r>
            <a:endParaRPr lang="en-US" altLang="ko-KR" sz="1200" b="1" smtClean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180000" indent="-180000" fontAlgn="auto">
              <a:spcBef>
                <a:spcPts val="500"/>
              </a:spcBef>
              <a:spcAft>
                <a:spcPts val="0"/>
              </a:spcAft>
              <a:tabLst>
                <a:tab pos="3765600" algn="r"/>
              </a:tabLst>
              <a:defRPr/>
            </a:pPr>
            <a:r>
              <a: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☞ 재미있어 죽겠는 서울</a:t>
            </a:r>
            <a:endParaRPr lang="en-US" altLang="ko-KR" sz="1200" b="1" smtClean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6" name="그룹 24"/>
          <p:cNvGrpSpPr/>
          <p:nvPr/>
        </p:nvGrpSpPr>
        <p:grpSpPr>
          <a:xfrm>
            <a:off x="179512" y="4581128"/>
            <a:ext cx="4176464" cy="1872208"/>
            <a:chOff x="4572000" y="3563666"/>
            <a:chExt cx="4176464" cy="1872208"/>
          </a:xfrm>
        </p:grpSpPr>
        <p:sp>
          <p:nvSpPr>
            <p:cNvPr id="37" name="모서리가 둥근 직사각형 36"/>
            <p:cNvSpPr/>
            <p:nvPr/>
          </p:nvSpPr>
          <p:spPr>
            <a:xfrm>
              <a:off x="4788024" y="3563666"/>
              <a:ext cx="3960440" cy="1872208"/>
            </a:xfrm>
            <a:prstGeom prst="roundRect">
              <a:avLst>
                <a:gd name="adj" fmla="val 3875"/>
              </a:avLst>
            </a:prstGeom>
            <a:noFill/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4788024" y="4408733"/>
              <a:ext cx="3958750" cy="9551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000" indent="-1800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765600" algn="r"/>
                </a:tabLst>
                <a:defRPr/>
              </a:pP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MICE 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서울 적극 유치로 서울 경제 활성화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	27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lnSpc>
                  <a:spcPct val="150000"/>
                </a:lnSpc>
                <a:spcBef>
                  <a:spcPts val="500"/>
                </a:spcBef>
                <a:spcAft>
                  <a:spcPts val="0"/>
                </a:spcAft>
                <a:buFontTx/>
                <a:buChar char="•"/>
                <a:tabLst>
                  <a:tab pos="3765600" algn="r"/>
                </a:tabLst>
                <a:defRPr/>
              </a:pP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EXPO 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참가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JOB FAIR 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개최 등의 육성을 통한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/>
              </a:r>
              <a:b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</a:b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고부가가치 일자리 창출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	7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9" name="모서리가 둥근 직사각형 38"/>
            <p:cNvSpPr/>
            <p:nvPr/>
          </p:nvSpPr>
          <p:spPr>
            <a:xfrm>
              <a:off x="4572000" y="3689626"/>
              <a:ext cx="1800000" cy="612000"/>
            </a:xfrm>
            <a:prstGeom prst="roundRect">
              <a:avLst>
                <a:gd name="adj" fmla="val 12766"/>
              </a:avLst>
            </a:prstGeom>
            <a:solidFill>
              <a:srgbClr val="EEB5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6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MICE </a:t>
              </a:r>
              <a:r>
                <a:rPr lang="ko-KR" altLang="en-US" sz="16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산업 육성</a:t>
              </a:r>
              <a:endParaRPr lang="ko-KR" alt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endParaRPr>
            </a:p>
          </p:txBody>
        </p:sp>
      </p:grpSp>
      <p:pic>
        <p:nvPicPr>
          <p:cNvPr id="40" name="Picture 4" descr="C:\Documents and Settings\seoul user\My Documents\내꺼\각종서식\서울시제공\아이콘 119종-20121009145950\경제\전통시장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6822" y="4725144"/>
            <a:ext cx="323130" cy="288032"/>
          </a:xfrm>
          <a:prstGeom prst="rect">
            <a:avLst/>
          </a:prstGeom>
          <a:noFill/>
        </p:spPr>
      </p:pic>
      <p:sp>
        <p:nvSpPr>
          <p:cNvPr id="41" name="직사각형 40"/>
          <p:cNvSpPr/>
          <p:nvPr/>
        </p:nvSpPr>
        <p:spPr>
          <a:xfrm>
            <a:off x="1763688" y="2037698"/>
            <a:ext cx="2448272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>
              <a:lnSpc>
                <a:spcPct val="150000"/>
              </a:lnSpc>
            </a:pPr>
            <a:r>
              <a:rPr lang="en-US" altLang="ko-KR" sz="1500" b="1" smtClean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rPr>
              <a:t> 304</a:t>
            </a:r>
            <a:r>
              <a:rPr lang="ko-KR" altLang="en-US" sz="1500" b="1" smtClean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rPr>
              <a:t>억원</a:t>
            </a:r>
            <a:endParaRPr lang="ko-KR" altLang="en-US" sz="1200" b="1">
              <a:solidFill>
                <a:schemeClr val="tx1"/>
              </a:solidFill>
              <a:latin typeface="서울한강체 M" pitchFamily="18" charset="-127"/>
              <a:ea typeface="서울한강체 M" pitchFamily="18" charset="-127"/>
            </a:endParaRPr>
          </a:p>
        </p:txBody>
      </p:sp>
      <p:sp>
        <p:nvSpPr>
          <p:cNvPr id="42" name="모서리가 둥근 직사각형 41"/>
          <p:cNvSpPr/>
          <p:nvPr/>
        </p:nvSpPr>
        <p:spPr>
          <a:xfrm>
            <a:off x="179512" y="2060896"/>
            <a:ext cx="1800000" cy="612856"/>
          </a:xfrm>
          <a:prstGeom prst="roundRect">
            <a:avLst>
              <a:gd name="adj" fmla="val 12766"/>
            </a:avLst>
          </a:prstGeom>
          <a:solidFill>
            <a:srgbClr val="EEB5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rPr>
              <a:t>관광활성화</a:t>
            </a:r>
            <a:endParaRPr lang="ko-KR" alt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B" pitchFamily="18" charset="-127"/>
              <a:ea typeface="HY헤드라인B" pitchFamily="18" charset="-127"/>
            </a:endParaRPr>
          </a:p>
        </p:txBody>
      </p:sp>
      <p:pic>
        <p:nvPicPr>
          <p:cNvPr id="43" name="Picture 3" descr="C:\Documents and Settings\seoul user\My Documents\내꺼\각종서식\서울시제공\아이콘 119종-20121009145950\문화\관광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060848"/>
            <a:ext cx="435282" cy="314334"/>
          </a:xfrm>
          <a:prstGeom prst="rect">
            <a:avLst/>
          </a:prstGeom>
          <a:noFill/>
        </p:spPr>
      </p:pic>
      <p:sp>
        <p:nvSpPr>
          <p:cNvPr id="44" name="직사각형 43"/>
          <p:cNvSpPr/>
          <p:nvPr/>
        </p:nvSpPr>
        <p:spPr>
          <a:xfrm>
            <a:off x="6228185" y="2037698"/>
            <a:ext cx="2376264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>
              <a:lnSpc>
                <a:spcPct val="150000"/>
              </a:lnSpc>
            </a:pPr>
            <a:r>
              <a:rPr lang="en-US" altLang="ko-KR" sz="1500" b="1" smtClean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rPr>
              <a:t>797</a:t>
            </a:r>
            <a:r>
              <a:rPr lang="ko-KR" altLang="en-US" sz="1500" b="1" smtClean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rPr>
              <a:t>억원</a:t>
            </a:r>
            <a:endParaRPr lang="ko-KR" altLang="en-US" sz="1200" b="1">
              <a:solidFill>
                <a:schemeClr val="tx1"/>
              </a:solidFill>
              <a:latin typeface="서울한강체 M" pitchFamily="18" charset="-127"/>
              <a:ea typeface="서울한강체 M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4882043" y="2962491"/>
            <a:ext cx="2159909" cy="300216"/>
          </a:xfrm>
          <a:prstGeom prst="rect">
            <a:avLst/>
          </a:prstGeom>
          <a:solidFill>
            <a:srgbClr val="FFD89F"/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bIns="0" rtlCol="0" anchor="t" anchorCtr="0"/>
          <a:lstStyle/>
          <a:p>
            <a:pPr algn="ctr">
              <a:lnSpc>
                <a:spcPct val="150000"/>
              </a:lnSpc>
            </a:pPr>
            <a:r>
              <a:rPr lang="ko-KR" altLang="en-US" sz="1400" b="1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문화유산의 보존</a:t>
            </a:r>
            <a:r>
              <a:rPr lang="en-US" altLang="ko-KR" sz="1400" b="1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·</a:t>
            </a:r>
            <a:r>
              <a:rPr lang="ko-KR" altLang="en-US" sz="1400" b="1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발굴</a:t>
            </a:r>
            <a:endParaRPr lang="ko-KR" altLang="en-US" sz="1400" b="1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6" name="모서리가 둥근 직사각형 45"/>
          <p:cNvSpPr/>
          <p:nvPr/>
        </p:nvSpPr>
        <p:spPr>
          <a:xfrm>
            <a:off x="4788025" y="1910080"/>
            <a:ext cx="3960440" cy="4543256"/>
          </a:xfrm>
          <a:prstGeom prst="roundRect">
            <a:avLst>
              <a:gd name="adj" fmla="val 3050"/>
            </a:avLst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모서리가 둥근 직사각형 46"/>
          <p:cNvSpPr/>
          <p:nvPr/>
        </p:nvSpPr>
        <p:spPr>
          <a:xfrm>
            <a:off x="4572000" y="2060896"/>
            <a:ext cx="1800201" cy="612856"/>
          </a:xfrm>
          <a:prstGeom prst="roundRect">
            <a:avLst>
              <a:gd name="adj" fmla="val 12766"/>
            </a:avLst>
          </a:prstGeom>
          <a:solidFill>
            <a:srgbClr val="EEB5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rPr>
              <a:t>역사문화도시 </a:t>
            </a:r>
            <a:endParaRPr lang="en-US" altLang="ko-KR" sz="16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B" pitchFamily="18" charset="-127"/>
              <a:ea typeface="HY헤드라인B" pitchFamily="18" charset="-127"/>
            </a:endParaRPr>
          </a:p>
          <a:p>
            <a:r>
              <a:rPr lang="ko-KR" alt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rPr>
              <a:t>조성</a:t>
            </a:r>
            <a:endParaRPr lang="ko-KR" alt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B" pitchFamily="18" charset="-127"/>
              <a:ea typeface="HY헤드라인B" pitchFamily="18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4789715" y="3341108"/>
            <a:ext cx="3958750" cy="1168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92513" algn="r"/>
              </a:tabLst>
              <a:defRPr/>
            </a:pP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미래문화유산 보존 및 활용</a:t>
            </a:r>
            <a:r>
              <a: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	50</a:t>
            </a: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억원</a:t>
            </a:r>
            <a:endParaRPr lang="en-US" altLang="ko-KR" sz="1200" b="1" smtClean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180000" indent="-180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92513" algn="r"/>
              </a:tabLst>
              <a:defRPr/>
            </a:pP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문화재 복원 및 표석 설치</a:t>
            </a:r>
            <a:r>
              <a: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	335</a:t>
            </a: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억원</a:t>
            </a:r>
            <a:endParaRPr lang="en-US" altLang="ko-KR" sz="1200" b="1" smtClean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180000" indent="-180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92513" algn="r"/>
              </a:tabLst>
              <a:defRPr/>
            </a:pP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문화재 보수 정비</a:t>
            </a:r>
            <a:r>
              <a: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(1,443</a:t>
            </a: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개소</a:t>
            </a:r>
            <a:r>
              <a: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)	165</a:t>
            </a: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억원</a:t>
            </a:r>
            <a:endParaRPr lang="en-US" altLang="ko-KR" sz="1200" b="1" smtClean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180000" indent="-180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92513" algn="r"/>
              </a:tabLst>
              <a:defRPr/>
            </a:pP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동네 박물관 건립 지원</a:t>
            </a:r>
            <a:r>
              <a: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	5</a:t>
            </a: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억원</a:t>
            </a:r>
            <a:endParaRPr lang="en-US" altLang="ko-KR" sz="1200" b="1" dirty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464171" y="299297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smtClean="0">
                <a:latin typeface="휴먼모음T" pitchFamily="18" charset="-127"/>
                <a:ea typeface="휴먼모음T" pitchFamily="18" charset="-127"/>
              </a:rPr>
              <a:t>616</a:t>
            </a:r>
            <a:r>
              <a:rPr lang="ko-KR" altLang="en-US" sz="1400" b="1" smtClean="0">
                <a:latin typeface="휴먼모음T" pitchFamily="18" charset="-127"/>
                <a:ea typeface="휴먼모음T" pitchFamily="18" charset="-127"/>
              </a:rPr>
              <a:t>억원</a:t>
            </a:r>
          </a:p>
        </p:txBody>
      </p:sp>
      <p:sp>
        <p:nvSpPr>
          <p:cNvPr id="50" name="직사각형 49"/>
          <p:cNvSpPr/>
          <p:nvPr/>
        </p:nvSpPr>
        <p:spPr>
          <a:xfrm>
            <a:off x="4880353" y="4730374"/>
            <a:ext cx="2159909" cy="300216"/>
          </a:xfrm>
          <a:prstGeom prst="rect">
            <a:avLst/>
          </a:prstGeom>
          <a:solidFill>
            <a:srgbClr val="FFD89F"/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bIns="0" rtlCol="0" anchor="t" anchorCtr="0"/>
          <a:lstStyle/>
          <a:p>
            <a:pPr algn="ctr">
              <a:lnSpc>
                <a:spcPct val="150000"/>
              </a:lnSpc>
            </a:pPr>
            <a:r>
              <a:rPr lang="ko-KR" altLang="en-US" sz="1400" b="1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한양도성 보존 관리</a:t>
            </a:r>
            <a:endParaRPr lang="ko-KR" altLang="en-US" sz="1400" b="1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4788025" y="5108991"/>
            <a:ext cx="3958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92513" algn="r"/>
              </a:tabLst>
              <a:defRPr/>
            </a:pPr>
            <a:r>
              <a: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2015</a:t>
            </a: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년까지 끊어진 한양도성 전구간 연결</a:t>
            </a:r>
            <a:r>
              <a: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	42</a:t>
            </a: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억원</a:t>
            </a:r>
            <a:endParaRPr lang="en-US" altLang="ko-KR" sz="1200" b="1" smtClean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180000" indent="-180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92513" algn="r"/>
              </a:tabLst>
              <a:defRPr/>
            </a:pP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한양도성 탐방로 등 주변 정비</a:t>
            </a:r>
            <a:r>
              <a: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	32</a:t>
            </a: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억원</a:t>
            </a:r>
            <a:endParaRPr lang="en-US" altLang="ko-KR" sz="1200" b="1" smtClean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180000" indent="-180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92513" algn="r"/>
              </a:tabLst>
              <a:defRPr/>
            </a:pPr>
            <a:r>
              <a: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2015 </a:t>
            </a: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한양도성의</a:t>
            </a:r>
            <a:r>
              <a: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/>
            </a:r>
            <a:br>
              <a: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</a:b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유네스코 세계문화유산 등재 본격화</a:t>
            </a:r>
            <a:r>
              <a: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	16</a:t>
            </a: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억원</a:t>
            </a:r>
            <a:endParaRPr lang="en-US" altLang="ko-KR" sz="1200" b="1" dirty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462481" y="4760853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smtClean="0">
                <a:latin typeface="휴먼모음T" pitchFamily="18" charset="-127"/>
                <a:ea typeface="휴먼모음T" pitchFamily="18" charset="-127"/>
              </a:rPr>
              <a:t> 89</a:t>
            </a:r>
            <a:r>
              <a:rPr lang="ko-KR" altLang="en-US" sz="1400" b="1" smtClean="0">
                <a:latin typeface="휴먼모음T" pitchFamily="18" charset="-127"/>
                <a:ea typeface="휴먼모음T" pitchFamily="18" charset="-127"/>
              </a:rPr>
              <a:t>억원</a:t>
            </a:r>
          </a:p>
        </p:txBody>
      </p:sp>
      <p:pic>
        <p:nvPicPr>
          <p:cNvPr id="53" name="Picture 2" descr="C:\Documents and Settings\seoul user\My Documents\내꺼\각종서식\서울시제공\아이콘 119종-20121009145950\문화\전통문화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5" y="2060848"/>
            <a:ext cx="576064" cy="386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/>
          <p:cNvGrpSpPr/>
          <p:nvPr/>
        </p:nvGrpSpPr>
        <p:grpSpPr>
          <a:xfrm>
            <a:off x="-247322" y="17329"/>
            <a:ext cx="8203698" cy="1323439"/>
            <a:chOff x="-247322" y="404664"/>
            <a:chExt cx="8203698" cy="1323439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-247322" y="969000"/>
              <a:ext cx="8203698" cy="572224"/>
            </a:xfrm>
            <a:prstGeom prst="roundRect">
              <a:avLst>
                <a:gd name="adj" fmla="val 9523"/>
              </a:avLst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1260000" rtlCol="0" anchor="ctr"/>
            <a:lstStyle/>
            <a:p>
              <a:r>
                <a:rPr lang="ko-KR" altLang="en-US" sz="25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itchFamily="50" charset="-127"/>
                  <a:ea typeface="나눔고딕 ExtraBold" pitchFamily="50" charset="-127"/>
                </a:rPr>
                <a:t>안전하고 지속 가능한 도시를 만들겠습니다</a:t>
              </a:r>
              <a:r>
                <a:rPr lang="en-US" altLang="ko-KR" sz="25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itchFamily="50" charset="-127"/>
                  <a:ea typeface="나눔고딕 ExtraBold" pitchFamily="50" charset="-127"/>
                </a:rPr>
                <a:t>.</a:t>
              </a:r>
              <a:endParaRPr lang="ko-KR" altLang="en-US" sz="2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7504" y="404664"/>
              <a:ext cx="86409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smtClean="0">
                  <a:ln w="38100" cmpd="sng">
                    <a:solidFill>
                      <a:srgbClr val="FFFFFF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8</a:t>
              </a:r>
              <a:endParaRPr lang="ko-KR" altLang="en-US" sz="8000">
                <a:ln w="38100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endParaRPr>
            </a:p>
          </p:txBody>
        </p:sp>
      </p:grpSp>
      <p:grpSp>
        <p:nvGrpSpPr>
          <p:cNvPr id="3" name="그룹 26"/>
          <p:cNvGrpSpPr/>
          <p:nvPr/>
        </p:nvGrpSpPr>
        <p:grpSpPr>
          <a:xfrm>
            <a:off x="179510" y="1861457"/>
            <a:ext cx="4176466" cy="4702628"/>
            <a:chOff x="179510" y="2092424"/>
            <a:chExt cx="4176466" cy="4702628"/>
          </a:xfrm>
        </p:grpSpPr>
        <p:sp>
          <p:nvSpPr>
            <p:cNvPr id="10" name="직사각형 9"/>
            <p:cNvSpPr/>
            <p:nvPr/>
          </p:nvSpPr>
          <p:spPr>
            <a:xfrm>
              <a:off x="1763688" y="2198846"/>
              <a:ext cx="2376264" cy="864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/>
            <a:p>
              <a:pPr>
                <a:lnSpc>
                  <a:spcPct val="150000"/>
                </a:lnSpc>
              </a:pPr>
              <a:endParaRPr lang="ko-KR" altLang="en-US" sz="1200" b="1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endParaRPr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395536" y="2092424"/>
              <a:ext cx="3960440" cy="4702628"/>
            </a:xfrm>
            <a:prstGeom prst="roundRect">
              <a:avLst>
                <a:gd name="adj" fmla="val 3050"/>
              </a:avLst>
            </a:prstGeom>
            <a:noFill/>
            <a:ln w="3175">
              <a:solidFill>
                <a:srgbClr val="558E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모서리가 둥근 직사각형 5"/>
            <p:cNvSpPr/>
            <p:nvPr/>
          </p:nvSpPr>
          <p:spPr>
            <a:xfrm>
              <a:off x="179510" y="2183903"/>
              <a:ext cx="1944000" cy="900000"/>
            </a:xfrm>
            <a:prstGeom prst="roundRect">
              <a:avLst>
                <a:gd name="adj" fmla="val 12766"/>
              </a:avLst>
            </a:prstGeom>
            <a:solidFill>
              <a:srgbClr val="0066C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6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에너지</a:t>
              </a:r>
              <a:r>
                <a:rPr lang="en-US" altLang="ko-KR" sz="16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/>
              </a:r>
              <a:br>
                <a:rPr lang="en-US" altLang="ko-KR" sz="16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</a:br>
              <a:r>
                <a:rPr lang="ko-KR" altLang="en-US" sz="16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생산도시로의</a:t>
              </a:r>
              <a:r>
                <a:rPr lang="en-US" altLang="ko-KR" sz="16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/>
              </a:r>
              <a:br>
                <a:rPr lang="en-US" altLang="ko-KR" sz="16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</a:br>
              <a:r>
                <a:rPr lang="ko-KR" altLang="en-US" sz="16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전환</a:t>
              </a:r>
              <a:endParaRPr lang="ko-KR" alt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395536" y="3227919"/>
              <a:ext cx="3958750" cy="350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000" indent="-18000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592513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공공기관 신재생에너지 설치 확대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	114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tabLst>
                  <a:tab pos="3592513" algn="r"/>
                </a:tabLst>
                <a:defRPr/>
              </a:pPr>
              <a:r>
                <a:rPr lang="en-US" altLang="ko-KR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    - </a:t>
              </a:r>
              <a:r>
                <a:rPr lang="ko-KR" altLang="en-US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태양광 </a:t>
              </a:r>
              <a:r>
                <a:rPr lang="en-US" altLang="ko-KR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584toe, </a:t>
              </a:r>
              <a:r>
                <a:rPr lang="ko-KR" altLang="en-US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태양열 </a:t>
              </a:r>
              <a:r>
                <a:rPr lang="en-US" altLang="ko-KR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0.59toe, </a:t>
              </a:r>
              <a:r>
                <a:rPr lang="ko-KR" altLang="en-US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소수력 등 </a:t>
              </a:r>
              <a:r>
                <a:rPr lang="en-US" altLang="ko-KR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1,563toe</a:t>
              </a:r>
            </a:p>
            <a:p>
              <a:pPr marL="180000" indent="-180000" fontAlgn="auto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FontTx/>
                <a:buChar char="•"/>
                <a:tabLst>
                  <a:tab pos="3592513" algn="r"/>
                </a:tabLst>
                <a:defRPr/>
              </a:pPr>
              <a:r>
                <a:rPr lang="ko-KR" altLang="en-US" sz="1200" b="1" spc="-100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적극적 민자유치를 통한 신재생에너지</a:t>
              </a:r>
              <a:r>
                <a:rPr lang="en-US" altLang="ko-KR" sz="1200" b="1" spc="-100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/>
              </a:r>
              <a:br>
                <a:rPr lang="en-US" altLang="ko-KR" sz="1200" b="1" spc="-100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</a:br>
              <a:r>
                <a:rPr lang="ko-KR" altLang="en-US" sz="1200" b="1" spc="-100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설치 확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대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	(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민자 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7,835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)</a:t>
              </a:r>
            </a:p>
            <a:p>
              <a:pPr marL="180000" indent="-18000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tabLst>
                  <a:tab pos="3592513" algn="r"/>
                </a:tabLst>
                <a:defRPr/>
              </a:pPr>
              <a:r>
                <a:rPr lang="en-US" altLang="ko-KR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    - </a:t>
              </a:r>
              <a:r>
                <a:rPr lang="ko-KR" altLang="en-US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태양광</a:t>
              </a:r>
              <a:r>
                <a:rPr lang="en-US" altLang="ko-KR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 43,216toe, </a:t>
              </a:r>
              <a:r>
                <a:rPr lang="ko-KR" altLang="en-US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지열 등 </a:t>
              </a:r>
              <a:r>
                <a:rPr lang="en-US" altLang="ko-KR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19,344toe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FontTx/>
                <a:buChar char="•"/>
                <a:tabLst>
                  <a:tab pos="3592513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공공기관 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LED 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조명 설치</a:t>
              </a:r>
              <a:r>
                <a:rPr lang="en-US" altLang="ko-KR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(22</a:t>
              </a:r>
              <a:r>
                <a:rPr lang="ko-KR" altLang="en-US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만개</a:t>
              </a:r>
              <a:r>
                <a:rPr lang="en-US" altLang="ko-KR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)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	60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FontTx/>
                <a:buChar char="•"/>
                <a:tabLst>
                  <a:tab pos="3592513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시립 사회복지시설 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BRP 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추진</a:t>
              </a:r>
              <a:r>
                <a:rPr lang="en-US" altLang="ko-KR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(14</a:t>
              </a:r>
              <a:r>
                <a:rPr lang="ko-KR" altLang="en-US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개소</a:t>
              </a:r>
              <a:r>
                <a:rPr lang="en-US" altLang="ko-KR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)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	34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FontTx/>
                <a:buChar char="•"/>
                <a:tabLst>
                  <a:tab pos="3592513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가정</a:t>
              </a:r>
              <a:r>
                <a:rPr lang="en-US" altLang="ko-KR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(3</a:t>
              </a:r>
              <a:r>
                <a:rPr lang="ko-KR" altLang="en-US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만가구</a:t>
              </a:r>
              <a:r>
                <a:rPr lang="en-US" altLang="ko-KR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) 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및 소규모 건축물</a:t>
              </a:r>
              <a:r>
                <a:rPr lang="en-US" altLang="ko-KR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(150</a:t>
              </a:r>
              <a:r>
                <a:rPr lang="ko-KR" altLang="en-US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개소</a:t>
              </a:r>
              <a:r>
                <a:rPr lang="en-US" altLang="ko-KR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) 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/>
              </a:r>
              <a:b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</a:b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에너지 컨설팅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	12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FontTx/>
                <a:buChar char="•"/>
                <a:tabLst>
                  <a:tab pos="3592513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에코마일리지 사업 확대 시행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/>
              </a:r>
              <a:b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</a:br>
              <a:r>
                <a:rPr lang="en-US" altLang="ko-KR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(’13</a:t>
              </a:r>
              <a:r>
                <a:rPr lang="ko-KR" altLang="en-US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년도 </a:t>
              </a:r>
              <a:r>
                <a:rPr lang="en-US" altLang="ko-KR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80</a:t>
              </a:r>
              <a:r>
                <a:rPr lang="ko-KR" altLang="en-US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만 개소</a:t>
              </a:r>
              <a:r>
                <a:rPr lang="en-US" altLang="ko-KR" sz="1200" smtClean="0">
                  <a:solidFill>
                    <a:schemeClr val="tx2">
                      <a:lumMod val="75000"/>
                    </a:schemeClr>
                  </a:solidFill>
                  <a:latin typeface="08서울남산체 L" pitchFamily="18" charset="-127"/>
                  <a:ea typeface="08서울남산체 L" pitchFamily="18" charset="-127"/>
                </a:rPr>
                <a:t>)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	37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FontTx/>
                <a:buChar char="•"/>
                <a:tabLst>
                  <a:tab pos="3592513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원전 하나 줄이기 민관협력 강화 및 이행평가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	32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dirty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8" name="그룹 39"/>
          <p:cNvGrpSpPr/>
          <p:nvPr/>
        </p:nvGrpSpPr>
        <p:grpSpPr>
          <a:xfrm>
            <a:off x="4572000" y="1850570"/>
            <a:ext cx="4176464" cy="2514534"/>
            <a:chOff x="179512" y="1937521"/>
            <a:chExt cx="4176464" cy="2514534"/>
          </a:xfrm>
        </p:grpSpPr>
        <p:sp>
          <p:nvSpPr>
            <p:cNvPr id="41" name="직사각형 40"/>
            <p:cNvSpPr/>
            <p:nvPr/>
          </p:nvSpPr>
          <p:spPr>
            <a:xfrm>
              <a:off x="1907704" y="2018726"/>
              <a:ext cx="2232248" cy="864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/>
            <a:p>
              <a:pPr>
                <a:lnSpc>
                  <a:spcPct val="150000"/>
                </a:lnSpc>
              </a:pPr>
              <a:r>
                <a:rPr lang="en-US" altLang="ko-KR" sz="1500" b="1" smtClean="0">
                  <a:solidFill>
                    <a:schemeClr val="tx1"/>
                  </a:solidFill>
                  <a:latin typeface="나눔고딕 ExtraBold" pitchFamily="50" charset="-127"/>
                  <a:ea typeface="나눔고딕 ExtraBold" pitchFamily="50" charset="-127"/>
                </a:rPr>
                <a:t>4,335</a:t>
              </a:r>
              <a:r>
                <a:rPr lang="ko-KR" altLang="en-US" sz="1500" b="1" smtClean="0">
                  <a:solidFill>
                    <a:schemeClr val="tx1"/>
                  </a:solidFill>
                  <a:latin typeface="나눔고딕 ExtraBold" pitchFamily="50" charset="-127"/>
                  <a:ea typeface="나눔고딕 ExtraBold" pitchFamily="50" charset="-127"/>
                </a:rPr>
                <a:t>억원</a:t>
              </a:r>
              <a:endParaRPr lang="en-US" altLang="ko-KR" sz="1500" b="1" smtClean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200" b="1" smtClean="0">
                  <a:solidFill>
                    <a:schemeClr val="tx1"/>
                  </a:solidFill>
                  <a:latin typeface="서울한강체 M" pitchFamily="18" charset="-127"/>
                  <a:ea typeface="서울한강체 M" pitchFamily="18" charset="-127"/>
                </a:rPr>
                <a:t>(</a:t>
              </a:r>
              <a:r>
                <a:rPr lang="ko-KR" altLang="en-US" sz="1200" b="1" smtClean="0">
                  <a:solidFill>
                    <a:schemeClr val="tx1"/>
                  </a:solidFill>
                  <a:latin typeface="서울한강체 M" pitchFamily="18" charset="-127"/>
                  <a:ea typeface="서울한강체 M" pitchFamily="18" charset="-127"/>
                </a:rPr>
                <a:t>전년대비 </a:t>
              </a:r>
              <a:r>
                <a:rPr lang="en-US" altLang="ko-KR" sz="1200" b="1" smtClean="0">
                  <a:solidFill>
                    <a:schemeClr val="tx1"/>
                  </a:solidFill>
                  <a:latin typeface="서울한강체 M" pitchFamily="18" charset="-127"/>
                  <a:ea typeface="서울한강체 M" pitchFamily="18" charset="-127"/>
                </a:rPr>
                <a:t>18</a:t>
              </a:r>
              <a:r>
                <a:rPr lang="ko-KR" altLang="en-US" sz="1200" b="1" smtClean="0">
                  <a:solidFill>
                    <a:schemeClr val="tx1"/>
                  </a:solidFill>
                  <a:latin typeface="서울한강체 M" pitchFamily="18" charset="-127"/>
                  <a:ea typeface="서울한강체 M" pitchFamily="18" charset="-127"/>
                </a:rPr>
                <a:t>억원 증</a:t>
              </a:r>
              <a:r>
                <a:rPr lang="en-US" altLang="ko-KR" sz="1200" b="1" smtClean="0">
                  <a:solidFill>
                    <a:schemeClr val="tx1"/>
                  </a:solidFill>
                  <a:latin typeface="서울한강체 M" pitchFamily="18" charset="-127"/>
                  <a:ea typeface="서울한강체 M" pitchFamily="18" charset="-127"/>
                </a:rPr>
                <a:t>)</a:t>
              </a:r>
              <a:endParaRPr lang="ko-KR" altLang="en-US" sz="1200" b="1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endParaRPr>
            </a:p>
          </p:txBody>
        </p:sp>
        <p:sp>
          <p:nvSpPr>
            <p:cNvPr id="42" name="모서리가 둥근 직사각형 41"/>
            <p:cNvSpPr/>
            <p:nvPr/>
          </p:nvSpPr>
          <p:spPr>
            <a:xfrm>
              <a:off x="395536" y="1937521"/>
              <a:ext cx="3960440" cy="2514534"/>
            </a:xfrm>
            <a:prstGeom prst="roundRect">
              <a:avLst>
                <a:gd name="adj" fmla="val 3875"/>
              </a:avLst>
            </a:prstGeom>
            <a:noFill/>
            <a:ln w="3175">
              <a:solidFill>
                <a:srgbClr val="558E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모서리가 둥근 직사각형 42"/>
            <p:cNvSpPr/>
            <p:nvPr/>
          </p:nvSpPr>
          <p:spPr>
            <a:xfrm>
              <a:off x="179512" y="2003783"/>
              <a:ext cx="1944216" cy="900000"/>
            </a:xfrm>
            <a:prstGeom prst="roundRect">
              <a:avLst>
                <a:gd name="adj" fmla="val 12766"/>
              </a:avLst>
            </a:prstGeom>
            <a:solidFill>
              <a:srgbClr val="0033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6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도시안전망 구축과 재해대응 패러다임 혁신</a:t>
              </a:r>
              <a:endParaRPr lang="ko-KR" alt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395536" y="2939887"/>
              <a:ext cx="3958750" cy="14957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000" indent="-180000" fontAlgn="auto">
                <a:spcBef>
                  <a:spcPts val="0"/>
                </a:spcBef>
                <a:spcAft>
                  <a:spcPts val="0"/>
                </a:spcAft>
                <a:tabLst>
                  <a:tab pos="3765600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▶ 수방사업을 통한 도시안전망 구축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765600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하수관거 종합정비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(80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㎞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)	1,202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765600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침수지역 관거 개량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(32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㎞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)	1,414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765600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산사태 방지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(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사방댐 건설 등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)	317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dirty="0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tabLst>
                  <a:tab pos="3765600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▶ 재해대응 패러다임의 혁신</a:t>
              </a:r>
              <a:endParaRPr lang="en-US" altLang="ko-KR" sz="1200" b="1" dirty="0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765600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물순환도시 민관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TF 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운영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80000" indent="-180000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tabLst>
                  <a:tab pos="3765600" algn="r"/>
                </a:tabLst>
                <a:defRPr/>
              </a:pP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공공기관 시범 물순환 시설 설치 등</a:t>
              </a:r>
              <a:r>
                <a:rPr lang="en-US" altLang="ko-KR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	6</a:t>
              </a:r>
              <a:r>
                <a:rPr lang="ko-KR" altLang="en-US" sz="1200" b="1" smtClean="0">
                  <a:solidFill>
                    <a:schemeClr val="tx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억원</a:t>
              </a:r>
              <a:endPara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052" name="Picture 4" descr="C:\Documents and Settings\seoul user\My Documents\내꺼\각종서식\서울시제공\아이콘 119종-20121009145950\안전도시\수해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1954402"/>
            <a:ext cx="504056" cy="394478"/>
          </a:xfrm>
          <a:prstGeom prst="rect">
            <a:avLst/>
          </a:prstGeom>
          <a:noFill/>
        </p:spPr>
      </p:pic>
      <p:pic>
        <p:nvPicPr>
          <p:cNvPr id="2053" name="Picture 5" descr="C:\Documents and Settings\seoul user\My Documents\내꺼\각종서식\서울시제공\아이콘 119종-20121009145950\안전도시\에너지절약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0169" y="1988840"/>
            <a:ext cx="407775" cy="360040"/>
          </a:xfrm>
          <a:prstGeom prst="rect">
            <a:avLst/>
          </a:prstGeom>
          <a:noFill/>
        </p:spPr>
      </p:pic>
      <p:grpSp>
        <p:nvGrpSpPr>
          <p:cNvPr id="9" name="그룹 47"/>
          <p:cNvGrpSpPr/>
          <p:nvPr/>
        </p:nvGrpSpPr>
        <p:grpSpPr>
          <a:xfrm>
            <a:off x="4572000" y="4714096"/>
            <a:ext cx="4176464" cy="1870210"/>
            <a:chOff x="179512" y="1698377"/>
            <a:chExt cx="4176464" cy="1870210"/>
          </a:xfrm>
        </p:grpSpPr>
        <p:sp>
          <p:nvSpPr>
            <p:cNvPr id="49" name="직사각형 48"/>
            <p:cNvSpPr/>
            <p:nvPr/>
          </p:nvSpPr>
          <p:spPr>
            <a:xfrm>
              <a:off x="1907704" y="1787760"/>
              <a:ext cx="2232248" cy="864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/>
            <a:p>
              <a:pPr>
                <a:lnSpc>
                  <a:spcPct val="150000"/>
                </a:lnSpc>
              </a:pPr>
              <a:r>
                <a:rPr lang="en-US" altLang="ko-KR" sz="1500" b="1" smtClean="0">
                  <a:solidFill>
                    <a:schemeClr val="tx1"/>
                  </a:solidFill>
                  <a:latin typeface="나눔고딕 ExtraBold" pitchFamily="50" charset="-127"/>
                  <a:ea typeface="나눔고딕 ExtraBold" pitchFamily="50" charset="-127"/>
                </a:rPr>
                <a:t>3,028</a:t>
              </a:r>
              <a:r>
                <a:rPr lang="ko-KR" altLang="en-US" sz="1500" b="1" smtClean="0">
                  <a:solidFill>
                    <a:schemeClr val="tx1"/>
                  </a:solidFill>
                  <a:latin typeface="나눔고딕 ExtraBold" pitchFamily="50" charset="-127"/>
                  <a:ea typeface="나눔고딕 ExtraBold" pitchFamily="50" charset="-127"/>
                </a:rPr>
                <a:t>억원</a:t>
              </a:r>
              <a:endParaRPr lang="en-US" altLang="ko-KR" sz="1500" b="1" smtClean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200" b="1" smtClean="0">
                  <a:solidFill>
                    <a:schemeClr val="tx1"/>
                  </a:solidFill>
                  <a:latin typeface="서울한강체 M" pitchFamily="18" charset="-127"/>
                  <a:ea typeface="서울한강체 M" pitchFamily="18" charset="-127"/>
                </a:rPr>
                <a:t>(</a:t>
              </a:r>
              <a:r>
                <a:rPr lang="ko-KR" altLang="en-US" sz="1200" b="1" smtClean="0">
                  <a:solidFill>
                    <a:schemeClr val="tx1"/>
                  </a:solidFill>
                  <a:latin typeface="서울한강체 M" pitchFamily="18" charset="-127"/>
                  <a:ea typeface="서울한강체 M" pitchFamily="18" charset="-127"/>
                </a:rPr>
                <a:t>전년대비 </a:t>
              </a:r>
              <a:r>
                <a:rPr lang="en-US" altLang="ko-KR" sz="1200" b="1" smtClean="0">
                  <a:solidFill>
                    <a:schemeClr val="tx1"/>
                  </a:solidFill>
                  <a:latin typeface="서울한강체 M" pitchFamily="18" charset="-127"/>
                  <a:ea typeface="서울한강체 M" pitchFamily="18" charset="-127"/>
                </a:rPr>
                <a:t>941</a:t>
              </a:r>
              <a:r>
                <a:rPr lang="ko-KR" altLang="en-US" sz="1200" b="1" smtClean="0">
                  <a:solidFill>
                    <a:schemeClr val="tx1"/>
                  </a:solidFill>
                  <a:latin typeface="서울한강체 M" pitchFamily="18" charset="-127"/>
                  <a:ea typeface="서울한강체 M" pitchFamily="18" charset="-127"/>
                </a:rPr>
                <a:t>억원 증</a:t>
              </a:r>
              <a:r>
                <a:rPr lang="en-US" altLang="ko-KR" sz="1200" b="1" smtClean="0">
                  <a:solidFill>
                    <a:schemeClr val="tx1"/>
                  </a:solidFill>
                  <a:latin typeface="서울한강체 M" pitchFamily="18" charset="-127"/>
                  <a:ea typeface="서울한강체 M" pitchFamily="18" charset="-127"/>
                </a:rPr>
                <a:t>)</a:t>
              </a:r>
              <a:endParaRPr lang="ko-KR" altLang="en-US" sz="1200" b="1">
                <a:solidFill>
                  <a:schemeClr val="tx1"/>
                </a:solidFill>
                <a:latin typeface="서울한강체 M" pitchFamily="18" charset="-127"/>
                <a:ea typeface="서울한강체 M" pitchFamily="18" charset="-127"/>
              </a:endParaRPr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395536" y="1698377"/>
              <a:ext cx="3960440" cy="1870210"/>
            </a:xfrm>
            <a:prstGeom prst="roundRect">
              <a:avLst>
                <a:gd name="adj" fmla="val 3875"/>
              </a:avLst>
            </a:prstGeom>
            <a:noFill/>
            <a:ln w="3175">
              <a:solidFill>
                <a:srgbClr val="558E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모서리가 둥근 직사각형 50"/>
            <p:cNvSpPr/>
            <p:nvPr/>
          </p:nvSpPr>
          <p:spPr>
            <a:xfrm>
              <a:off x="179512" y="1772816"/>
              <a:ext cx="1944000" cy="900000"/>
            </a:xfrm>
            <a:prstGeom prst="roundRect">
              <a:avLst>
                <a:gd name="adj" fmla="val 12766"/>
              </a:avLst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6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도로시설물</a:t>
              </a:r>
              <a:endParaRPr lang="en-US" altLang="ko-KR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6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B" pitchFamily="18" charset="-127"/>
                  <a:ea typeface="HY헤드라인B" pitchFamily="18" charset="-127"/>
                </a:rPr>
                <a:t>안전 강화</a:t>
              </a:r>
              <a:endParaRPr lang="ko-KR" alt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B" pitchFamily="18" charset="-127"/>
                <a:ea typeface="HY헤드라인B" pitchFamily="18" charset="-127"/>
              </a:endParaRPr>
            </a:p>
          </p:txBody>
        </p:sp>
      </p:grpSp>
      <p:sp>
        <p:nvSpPr>
          <p:cNvPr id="55" name="Text Box 106"/>
          <p:cNvSpPr txBox="1">
            <a:spLocks noChangeArrowheads="1"/>
          </p:cNvSpPr>
          <p:nvPr/>
        </p:nvSpPr>
        <p:spPr bwMode="auto">
          <a:xfrm>
            <a:off x="4834062" y="5720210"/>
            <a:ext cx="3770386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80000" indent="-1800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765600" algn="r"/>
              </a:tabLst>
              <a:defRPr/>
            </a:pPr>
            <a:r>
              <a:rPr kumimoji="0"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도로시설물 유지관리</a:t>
            </a:r>
            <a:r>
              <a:rPr kumimoji="0"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	</a:t>
            </a:r>
            <a:r>
              <a:rPr kumimoji="0"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2,148</a:t>
            </a:r>
            <a:r>
              <a:rPr kumimoji="0"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억원</a:t>
            </a:r>
            <a:endParaRPr kumimoji="0" lang="en-US" altLang="ko-KR" sz="1200" b="1" smtClean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180000" indent="-1800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765600" algn="r"/>
              </a:tabLst>
              <a:defRPr/>
            </a:pP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도로포장 유지관리</a:t>
            </a:r>
            <a:r>
              <a: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	549</a:t>
            </a: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억원</a:t>
            </a:r>
            <a:endParaRPr lang="en-US" altLang="ko-KR" sz="1200" b="1" smtClean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180000" indent="-1800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765600" algn="r"/>
              </a:tabLst>
              <a:defRPr/>
            </a:pPr>
            <a:r>
              <a:rPr kumimoji="0"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보도관리</a:t>
            </a:r>
            <a:r>
              <a:rPr kumimoji="0"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	60</a:t>
            </a:r>
            <a:r>
              <a:rPr kumimoji="0"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억원</a:t>
            </a:r>
            <a:endParaRPr kumimoji="0" lang="en-US" altLang="ko-KR" sz="1200" b="1" smtClean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180000" indent="-1800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765600" algn="r"/>
              </a:tabLst>
              <a:defRPr/>
            </a:pP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가로등 유지관리</a:t>
            </a:r>
            <a:r>
              <a:rPr lang="en-US" altLang="ko-KR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	123</a:t>
            </a:r>
            <a:r>
              <a:rPr lang="ko-KR" altLang="en-US" sz="1200" b="1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억원</a:t>
            </a:r>
            <a:endParaRPr lang="en-US" altLang="ko-KR" sz="1200" b="1" smtClean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056" name="Picture 8" descr="C:\Documents and Settings\seoul user\My Documents\내꺼\각종서식\서울시제공\아이콘 119종-20121009145950\안전도시\교량2-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7821" y="4780610"/>
            <a:ext cx="587215" cy="363536"/>
          </a:xfrm>
          <a:prstGeom prst="rect">
            <a:avLst/>
          </a:prstGeom>
          <a:noFill/>
        </p:spPr>
      </p:pic>
      <p:sp>
        <p:nvSpPr>
          <p:cNvPr id="23" name="직사각형 22"/>
          <p:cNvSpPr/>
          <p:nvPr/>
        </p:nvSpPr>
        <p:spPr>
          <a:xfrm>
            <a:off x="611560" y="1249596"/>
            <a:ext cx="7200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ko-KR" altLang="en-US" sz="1500" b="1" smtClean="0">
                <a:solidFill>
                  <a:srgbClr val="0070C0"/>
                </a:solidFill>
                <a:latin typeface="가을체" pitchFamily="18" charset="-127"/>
                <a:ea typeface="가을체" pitchFamily="18" charset="-127"/>
              </a:rPr>
              <a:t>원전 하나 줄이기 사업을 통해 </a:t>
            </a:r>
            <a:r>
              <a:rPr lang="en-US" altLang="ko-KR" sz="1500" b="1" smtClean="0">
                <a:solidFill>
                  <a:srgbClr val="0070C0"/>
                </a:solidFill>
                <a:latin typeface="가을체" pitchFamily="18" charset="-127"/>
                <a:ea typeface="가을체" pitchFamily="18" charset="-127"/>
              </a:rPr>
              <a:t>‘</a:t>
            </a:r>
            <a:r>
              <a:rPr lang="ko-KR" altLang="en-US" sz="1500" b="1" smtClean="0">
                <a:solidFill>
                  <a:srgbClr val="0070C0"/>
                </a:solidFill>
                <a:latin typeface="가을체" pitchFamily="18" charset="-127"/>
                <a:ea typeface="가을체" pitchFamily="18" charset="-127"/>
              </a:rPr>
              <a:t>전환도시 서울</a:t>
            </a:r>
            <a:r>
              <a:rPr lang="en-US" altLang="ko-KR" sz="1500" b="1" smtClean="0">
                <a:solidFill>
                  <a:srgbClr val="0070C0"/>
                </a:solidFill>
                <a:latin typeface="가을체" pitchFamily="18" charset="-127"/>
                <a:ea typeface="가을체" pitchFamily="18" charset="-127"/>
              </a:rPr>
              <a:t>’</a:t>
            </a:r>
            <a:r>
              <a:rPr lang="ko-KR" altLang="en-US" sz="1500" b="1" smtClean="0">
                <a:solidFill>
                  <a:srgbClr val="0070C0"/>
                </a:solidFill>
                <a:latin typeface="가을체" pitchFamily="18" charset="-127"/>
                <a:ea typeface="가을체" pitchFamily="18" charset="-127"/>
              </a:rPr>
              <a:t>의 기반 마련</a:t>
            </a:r>
            <a:r>
              <a:rPr lang="en-US" altLang="ko-KR" sz="1500" b="1" smtClean="0">
                <a:solidFill>
                  <a:srgbClr val="0070C0"/>
                </a:solidFill>
                <a:latin typeface="가을체" pitchFamily="18" charset="-127"/>
                <a:ea typeface="가을체" pitchFamily="18" charset="-127"/>
              </a:rPr>
              <a:t/>
            </a:r>
            <a:br>
              <a:rPr lang="en-US" altLang="ko-KR" sz="1500" b="1" smtClean="0">
                <a:solidFill>
                  <a:srgbClr val="0070C0"/>
                </a:solidFill>
                <a:latin typeface="가을체" pitchFamily="18" charset="-127"/>
                <a:ea typeface="가을체" pitchFamily="18" charset="-127"/>
              </a:rPr>
            </a:br>
            <a:r>
              <a:rPr lang="ko-KR" altLang="en-US" sz="1500" b="1" smtClean="0">
                <a:solidFill>
                  <a:srgbClr val="0070C0"/>
                </a:solidFill>
                <a:latin typeface="가을체" pitchFamily="18" charset="-127"/>
                <a:ea typeface="가을체" pitchFamily="18" charset="-127"/>
              </a:rPr>
              <a:t>물순환도시로의 패러다임 전환</a:t>
            </a:r>
            <a:r>
              <a:rPr lang="en-US" altLang="ko-KR" sz="1500" b="1" smtClean="0">
                <a:solidFill>
                  <a:srgbClr val="0070C0"/>
                </a:solidFill>
                <a:latin typeface="가을체" pitchFamily="18" charset="-127"/>
                <a:ea typeface="가을체" pitchFamily="18" charset="-127"/>
              </a:rPr>
              <a:t>, </a:t>
            </a:r>
            <a:r>
              <a:rPr lang="ko-KR" altLang="en-US" sz="1500" b="1" smtClean="0">
                <a:solidFill>
                  <a:srgbClr val="0070C0"/>
                </a:solidFill>
                <a:latin typeface="가을체" pitchFamily="18" charset="-127"/>
                <a:ea typeface="가을체" pitchFamily="18" charset="-127"/>
              </a:rPr>
              <a:t>보도블럭 </a:t>
            </a:r>
            <a:r>
              <a:rPr lang="en-US" altLang="ko-KR" sz="1500" b="1" smtClean="0">
                <a:solidFill>
                  <a:srgbClr val="0070C0"/>
                </a:solidFill>
                <a:latin typeface="가을체" pitchFamily="18" charset="-127"/>
                <a:ea typeface="가을체" pitchFamily="18" charset="-127"/>
              </a:rPr>
              <a:t>10</a:t>
            </a:r>
            <a:r>
              <a:rPr lang="ko-KR" altLang="en-US" sz="1500" b="1" smtClean="0">
                <a:solidFill>
                  <a:srgbClr val="0070C0"/>
                </a:solidFill>
                <a:latin typeface="가을체" pitchFamily="18" charset="-127"/>
                <a:ea typeface="가을체" pitchFamily="18" charset="-127"/>
              </a:rPr>
              <a:t>계명 등 낭비적 공사 차단</a:t>
            </a:r>
            <a:endParaRPr lang="en-US" altLang="ko-KR" sz="1500" b="1" smtClean="0">
              <a:solidFill>
                <a:srgbClr val="0070C0"/>
              </a:solidFill>
              <a:latin typeface="가을체" pitchFamily="18" charset="-127"/>
              <a:ea typeface="가을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5481</TotalTime>
  <Words>675</Words>
  <Application>Microsoft Office PowerPoint</Application>
  <PresentationFormat>화면 슬라이드 쇼(4:3)</PresentationFormat>
  <Paragraphs>240</Paragraphs>
  <Slides>13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17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31" baseType="lpstr">
      <vt:lpstr>굴림</vt:lpstr>
      <vt:lpstr>Arial</vt:lpstr>
      <vt:lpstr>나눔손글씨 붓</vt:lpstr>
      <vt:lpstr>맑은 고딕</vt:lpstr>
      <vt:lpstr>나눔고딕 ExtraBold</vt:lpstr>
      <vt:lpstr>HY헤드라인B</vt:lpstr>
      <vt:lpstr>Wingdings</vt:lpstr>
      <vt:lpstr>나눔고딕</vt:lpstr>
      <vt:lpstr>08서울남산체 L</vt:lpstr>
      <vt:lpstr>HY동녘B</vt:lpstr>
      <vt:lpstr>HY수평선B</vt:lpstr>
      <vt:lpstr>휴먼우린체</vt:lpstr>
      <vt:lpstr>휴먼모음T</vt:lpstr>
      <vt:lpstr>가을체</vt:lpstr>
      <vt:lpstr>08서울한강체 M</vt:lpstr>
      <vt:lpstr>-아이리스M</vt:lpstr>
      <vt:lpstr>서울한강체 M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seoul user</dc:creator>
  <cp:lastModifiedBy>seoul user</cp:lastModifiedBy>
  <cp:revision>461</cp:revision>
  <dcterms:created xsi:type="dcterms:W3CDTF">2012-10-22T05:58:22Z</dcterms:created>
  <dcterms:modified xsi:type="dcterms:W3CDTF">2012-10-31T21:13:06Z</dcterms:modified>
</cp:coreProperties>
</file>